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66" r:id="rId3"/>
    <p:sldId id="263" r:id="rId4"/>
    <p:sldId id="257" r:id="rId5"/>
    <p:sldId id="259" r:id="rId6"/>
    <p:sldId id="260" r:id="rId7"/>
    <p:sldId id="261" r:id="rId8"/>
    <p:sldId id="334" r:id="rId9"/>
    <p:sldId id="262" r:id="rId10"/>
    <p:sldId id="335" r:id="rId11"/>
    <p:sldId id="264" r:id="rId12"/>
    <p:sldId id="267" r:id="rId13"/>
    <p:sldId id="268" r:id="rId14"/>
    <p:sldId id="269" r:id="rId15"/>
    <p:sldId id="270" r:id="rId16"/>
    <p:sldId id="345" r:id="rId17"/>
    <p:sldId id="342" r:id="rId18"/>
    <p:sldId id="343" r:id="rId19"/>
    <p:sldId id="336" r:id="rId20"/>
    <p:sldId id="338" r:id="rId21"/>
    <p:sldId id="339" r:id="rId22"/>
    <p:sldId id="340" r:id="rId23"/>
    <p:sldId id="341" r:id="rId24"/>
    <p:sldId id="265" r:id="rId25"/>
    <p:sldId id="272" r:id="rId26"/>
    <p:sldId id="273" r:id="rId27"/>
    <p:sldId id="295" r:id="rId28"/>
    <p:sldId id="290" r:id="rId29"/>
    <p:sldId id="291" r:id="rId30"/>
    <p:sldId id="298" r:id="rId31"/>
    <p:sldId id="300" r:id="rId32"/>
    <p:sldId id="325" r:id="rId33"/>
    <p:sldId id="316" r:id="rId34"/>
    <p:sldId id="326" r:id="rId35"/>
    <p:sldId id="329" r:id="rId36"/>
    <p:sldId id="332" r:id="rId37"/>
    <p:sldId id="333" r:id="rId38"/>
    <p:sldId id="346" r:id="rId39"/>
    <p:sldId id="348" r:id="rId40"/>
    <p:sldId id="349" r:id="rId41"/>
    <p:sldId id="350" r:id="rId42"/>
    <p:sldId id="351" r:id="rId43"/>
    <p:sldId id="352" r:id="rId44"/>
    <p:sldId id="353" r:id="rId45"/>
    <p:sldId id="347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25" autoAdjust="0"/>
    <p:restoredTop sz="94660"/>
  </p:normalViewPr>
  <p:slideViewPr>
    <p:cSldViewPr snapToGrid="0">
      <p:cViewPr varScale="1">
        <p:scale>
          <a:sx n="85" d="100"/>
          <a:sy n="85" d="100"/>
        </p:scale>
        <p:origin x="8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DAB9D-B060-4391-BF3D-99BA4185A560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F41C4-C066-4B58-9361-978AF3C5C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29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0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basic software stack for the </a:t>
            </a:r>
            <a:r>
              <a:rPr lang="en-US" baseline="0" dirty="0" err="1" smtClean="0"/>
              <a:t>XVis</a:t>
            </a:r>
            <a:r>
              <a:rPr lang="en-US" baseline="0" dirty="0" smtClean="0"/>
              <a:t> project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02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42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2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47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94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33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7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9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54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7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2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6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2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61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0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271AF-0E27-45AE-9F32-4F1D1CA5B239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5BD76-5002-4762-8916-44E9BF81C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6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kitware.com/vtk/vtk-m.git" TargetMode="External"/><Relationship Id="rId2" Type="http://schemas.openxmlformats.org/officeDocument/2006/relationships/hyperlink" Target="http://m.vtk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475127"/>
            <a:ext cx="9144000" cy="1223963"/>
          </a:xfrm>
        </p:spPr>
        <p:txBody>
          <a:bodyPr>
            <a:normAutofit/>
          </a:bodyPr>
          <a:lstStyle/>
          <a:p>
            <a:r>
              <a:rPr lang="en-US" sz="4000" dirty="0"/>
              <a:t>Adapting the Visualization Toolkit for Many-Core Processors with the VTK-m Library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907704"/>
            <a:ext cx="7315200" cy="3551800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Christopher Sewell (LANL) and Robert Maynard (</a:t>
            </a:r>
            <a:r>
              <a:rPr lang="en-US" sz="3200" dirty="0" err="1" smtClean="0"/>
              <a:t>Kitware</a:t>
            </a:r>
            <a:r>
              <a:rPr lang="en-US" sz="3200" dirty="0" smtClean="0"/>
              <a:t>)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VTK-m Team:</a:t>
            </a:r>
          </a:p>
          <a:p>
            <a:r>
              <a:rPr lang="en-US" dirty="0" smtClean="0"/>
              <a:t>LANL: Christopher Sewell, </a:t>
            </a:r>
            <a:r>
              <a:rPr lang="en-US" dirty="0" err="1" smtClean="0"/>
              <a:t>Li-ta</a:t>
            </a:r>
            <a:r>
              <a:rPr lang="en-US" dirty="0" smtClean="0"/>
              <a:t> Lo</a:t>
            </a:r>
          </a:p>
          <a:p>
            <a:r>
              <a:rPr lang="en-US" dirty="0" err="1" smtClean="0"/>
              <a:t>Kitware</a:t>
            </a:r>
            <a:r>
              <a:rPr lang="en-US" dirty="0" smtClean="0"/>
              <a:t>: Robert Maynard, Berk Geveci</a:t>
            </a:r>
          </a:p>
          <a:p>
            <a:r>
              <a:rPr lang="en-US" dirty="0" smtClean="0"/>
              <a:t>SNL: Ken Moreland</a:t>
            </a:r>
          </a:p>
          <a:p>
            <a:r>
              <a:rPr lang="en-US" dirty="0" smtClean="0"/>
              <a:t>ORNL: Jeremy Meredith, David Pugmire</a:t>
            </a:r>
          </a:p>
          <a:p>
            <a:r>
              <a:rPr lang="en-US" dirty="0" smtClean="0"/>
              <a:t>University of Oregon: Hank Childs, Matthew Larsen, James Kress</a:t>
            </a:r>
          </a:p>
          <a:p>
            <a:r>
              <a:rPr lang="en-US" dirty="0" smtClean="0"/>
              <a:t>UC Davis: Kwan-Liu Ma, Hendrik Schroots</a:t>
            </a:r>
          </a:p>
          <a:p>
            <a:r>
              <a:rPr lang="en-US" dirty="0" smtClean="0"/>
              <a:t>University of Utah: William Usher</a:t>
            </a:r>
          </a:p>
          <a:p>
            <a:r>
              <a:rPr lang="en-US" dirty="0" smtClean="0"/>
              <a:t>The Ohio State University: Chun-Ming Chen, Kewei Lu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4918" y="6194612"/>
            <a:ext cx="415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6165" y="5387789"/>
            <a:ext cx="8426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Acknowledgement: Many of the slides in this presentation were created by the various members of the project above, especially Ken Moreland.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917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86" y="2395672"/>
            <a:ext cx="2344614" cy="914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25334" y="914401"/>
            <a:ext cx="3005957" cy="1852623"/>
            <a:chOff x="2423860" y="711988"/>
            <a:chExt cx="3005957" cy="1852623"/>
          </a:xfrm>
        </p:grpSpPr>
        <p:pic>
          <p:nvPicPr>
            <p:cNvPr id="6" name="Content Placeholder 7" descr="Shuttle2.png"/>
            <p:cNvPicPr>
              <a:picLocks noChangeAspect="1"/>
            </p:cNvPicPr>
            <p:nvPr/>
          </p:nvPicPr>
          <p:blipFill>
            <a:blip r:embed="rId4"/>
            <a:srcRect t="-4340" b="-4340"/>
            <a:stretch>
              <a:fillRect/>
            </a:stretch>
          </p:blipFill>
          <p:spPr bwMode="auto">
            <a:xfrm>
              <a:off x="2454127" y="711988"/>
              <a:ext cx="2727473" cy="1852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ParaView_whit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860" y="1790700"/>
              <a:ext cx="3005957" cy="7024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/>
          <p:cNvGrpSpPr/>
          <p:nvPr/>
        </p:nvGrpSpPr>
        <p:grpSpPr>
          <a:xfrm>
            <a:off x="4044370" y="3038745"/>
            <a:ext cx="2367885" cy="1752601"/>
            <a:chOff x="1272460" y="2943058"/>
            <a:chExt cx="2367885" cy="17526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2460" y="2943058"/>
              <a:ext cx="2190750" cy="1752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1200" y="3924301"/>
              <a:ext cx="1659145" cy="771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 descr="PV_Catalys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08819"/>
            <a:ext cx="1828800" cy="663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1972" y="3561101"/>
            <a:ext cx="1515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Libsim</a:t>
            </a:r>
            <a:endParaRPr lang="en-US" sz="4000" dirty="0"/>
          </a:p>
        </p:txBody>
      </p:sp>
      <p:sp>
        <p:nvSpPr>
          <p:cNvPr id="14" name="Rectangle 13"/>
          <p:cNvSpPr/>
          <p:nvPr/>
        </p:nvSpPr>
        <p:spPr>
          <a:xfrm>
            <a:off x="-76200" y="949299"/>
            <a:ext cx="609600" cy="38420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/>
              <a:t>Simulations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55600" y="579967"/>
            <a:ext cx="273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GUI / Parallel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77390" y="1828800"/>
            <a:ext cx="19428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Base Vis Library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(Algorithm Implementation)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20884" y="2133602"/>
            <a:ext cx="1056506" cy="380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943600" y="2971800"/>
            <a:ext cx="133379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9555" y="823668"/>
            <a:ext cx="18004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Situ Vis Library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(Integration with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Sim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cxnSp>
        <p:nvCxnSpPr>
          <p:cNvPr id="26" name="Straight Arrow Connector 25"/>
          <p:cNvCxnSpPr>
            <a:stCxn id="6" idx="1"/>
            <a:endCxn id="12" idx="3"/>
          </p:cNvCxnSpPr>
          <p:nvPr/>
        </p:nvCxnSpPr>
        <p:spPr>
          <a:xfrm flipH="1">
            <a:off x="3124200" y="1840712"/>
            <a:ext cx="631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  <a:endCxn id="13" idx="3"/>
          </p:cNvCxnSpPr>
          <p:nvPr/>
        </p:nvCxnSpPr>
        <p:spPr>
          <a:xfrm flipH="1">
            <a:off x="2967631" y="3915044"/>
            <a:ext cx="107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1"/>
          </p:cNvCxnSpPr>
          <p:nvPr/>
        </p:nvCxnSpPr>
        <p:spPr>
          <a:xfrm flipH="1">
            <a:off x="381001" y="3915044"/>
            <a:ext cx="10709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1"/>
          </p:cNvCxnSpPr>
          <p:nvPr/>
        </p:nvCxnSpPr>
        <p:spPr>
          <a:xfrm flipH="1" flipV="1">
            <a:off x="381000" y="1828800"/>
            <a:ext cx="914400" cy="11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370320" y="3038744"/>
            <a:ext cx="2773680" cy="3377296"/>
            <a:chOff x="6370320" y="2467244"/>
            <a:chExt cx="2773680" cy="33772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320" y="4610100"/>
              <a:ext cx="2468880" cy="123444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7063157" y="4348490"/>
              <a:ext cx="20808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Multithreaded Algorithms</a:t>
              </a:r>
            </a:p>
            <a:p>
              <a:pPr algn="ctr"/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Processor Portability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7010400" y="2467244"/>
              <a:ext cx="762000" cy="22190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/>
          <p:cNvCxnSpPr/>
          <p:nvPr/>
        </p:nvCxnSpPr>
        <p:spPr>
          <a:xfrm flipH="1" flipV="1">
            <a:off x="6220884" y="4724400"/>
            <a:ext cx="637116" cy="533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9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098771" cy="2852737"/>
          </a:xfrm>
        </p:spPr>
        <p:txBody>
          <a:bodyPr/>
          <a:lstStyle/>
          <a:p>
            <a:r>
              <a:rPr lang="en-US" dirty="0" smtClean="0"/>
              <a:t>Applications Using VTK-m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Applications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Isosurface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044" y="129540"/>
            <a:ext cx="4572000" cy="429006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846678"/>
              </p:ext>
            </p:extLst>
          </p:nvPr>
        </p:nvGraphicFramePr>
        <p:xfrm>
          <a:off x="143436" y="4394787"/>
          <a:ext cx="5747497" cy="246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r:id="rId4" imgW="4000446" imgH="1714376" progId="AcroExch.Document.7">
                  <p:embed/>
                </p:oleObj>
              </mc:Choice>
              <mc:Fallback>
                <p:oleObj name="Acrobat Document" r:id="rId4" imgW="4000446" imgH="171437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436" y="4394787"/>
                        <a:ext cx="5747497" cy="246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2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Simplification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50" y="1897485"/>
            <a:ext cx="3048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73" y="1897485"/>
            <a:ext cx="3048000" cy="3048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350738"/>
              </p:ext>
            </p:extLst>
          </p:nvPr>
        </p:nvGraphicFramePr>
        <p:xfrm>
          <a:off x="1791820" y="5152281"/>
          <a:ext cx="5283283" cy="1589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Acrobat Document" r:id="rId5" imgW="4000446" imgH="1203826" progId="AcroExch.Document.7">
                  <p:embed/>
                </p:oleObj>
              </mc:Choice>
              <mc:Fallback>
                <p:oleObj name="Acrobat Document" r:id="rId5" imgW="4000446" imgH="120382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1820" y="5152281"/>
                        <a:ext cx="5283283" cy="1589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8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2" y="2385734"/>
            <a:ext cx="3250794" cy="3250794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969707"/>
              </p:ext>
            </p:extLst>
          </p:nvPr>
        </p:nvGraphicFramePr>
        <p:xfrm>
          <a:off x="3429000" y="2385734"/>
          <a:ext cx="2743126" cy="3428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Acrobat Document" r:id="rId4" imgW="2285938" imgH="2857438" progId="AcroExch.Document.7">
                  <p:embed/>
                </p:oleObj>
              </mc:Choice>
              <mc:Fallback>
                <p:oleObj name="Acrobat Document" r:id="rId4" imgW="2285938" imgH="2857438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2385734"/>
                        <a:ext cx="2743126" cy="34289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266883"/>
              </p:ext>
            </p:extLst>
          </p:nvPr>
        </p:nvGraphicFramePr>
        <p:xfrm>
          <a:off x="6073591" y="2385734"/>
          <a:ext cx="2743126" cy="3428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Acrobat Document" r:id="rId6" imgW="2285938" imgH="2857438" progId="AcroExch.Document.7">
                  <p:embed/>
                </p:oleObj>
              </mc:Choice>
              <mc:Fallback>
                <p:oleObj name="Acrobat Document" r:id="rId6" imgW="2285938" imgH="2857438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73591" y="2385734"/>
                        <a:ext cx="2743126" cy="34289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3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Volume Rendering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556979"/>
              </p:ext>
            </p:extLst>
          </p:nvPr>
        </p:nvGraphicFramePr>
        <p:xfrm>
          <a:off x="1548993" y="5125571"/>
          <a:ext cx="5802066" cy="1657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Acrobat Document" r:id="rId3" imgW="4000446" imgH="1142846" progId="AcroExch.Document.7">
                  <p:embed/>
                </p:oleObj>
              </mc:Choice>
              <mc:Fallback>
                <p:oleObj name="Acrobat Document" r:id="rId3" imgW="4000446" imgH="114284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8993" y="5125571"/>
                        <a:ext cx="5802066" cy="1657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49" y="1408632"/>
            <a:ext cx="4274286" cy="4003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9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ghlightVTKmInSituLive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Primitives and Algorithms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88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14720" y="53903"/>
            <a:ext cx="8294400" cy="1311128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Brief Introduction to Data-Parallel </a:t>
            </a:r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01281" y="1562761"/>
            <a:ext cx="3335110" cy="4375365"/>
          </a:xfrm>
        </p:spPr>
        <p:txBody>
          <a:bodyPr wrap="square"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en-US" sz="22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en-US" sz="18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9pPr>
          </a:lstStyle>
          <a:p>
            <a:pPr marL="0" indent="0">
              <a:buNone/>
            </a:pPr>
            <a:endParaRPr lang="en-US" sz="1633" dirty="0">
              <a:latin typeface="Tw Cen MT" pitchFamily="34" charset="0"/>
            </a:endParaRPr>
          </a:p>
          <a:p>
            <a:pPr marL="0" indent="0"/>
            <a:r>
              <a:rPr lang="en-US" sz="1633" dirty="0">
                <a:latin typeface="Tw Cen MT" pitchFamily="34" charset="0"/>
              </a:rPr>
              <a:t> Sorts</a:t>
            </a:r>
          </a:p>
          <a:p>
            <a:pPr marL="0" indent="0"/>
            <a:r>
              <a:rPr lang="en-US" sz="1633" dirty="0">
                <a:latin typeface="Tw Cen MT" pitchFamily="34" charset="0"/>
              </a:rPr>
              <a:t> Transforms</a:t>
            </a:r>
          </a:p>
          <a:p>
            <a:pPr marL="0" indent="0"/>
            <a:r>
              <a:rPr lang="en-US" sz="1633" dirty="0">
                <a:latin typeface="Tw Cen MT" pitchFamily="34" charset="0"/>
              </a:rPr>
              <a:t> Reductions</a:t>
            </a:r>
          </a:p>
          <a:p>
            <a:pPr marL="0" indent="0"/>
            <a:r>
              <a:rPr lang="en-US" sz="1633" dirty="0">
                <a:latin typeface="Tw Cen MT" pitchFamily="34" charset="0"/>
              </a:rPr>
              <a:t> Scans</a:t>
            </a:r>
          </a:p>
          <a:p>
            <a:pPr marL="0" indent="0"/>
            <a:r>
              <a:rPr lang="en-US" sz="1633" dirty="0">
                <a:latin typeface="Tw Cen MT" pitchFamily="34" charset="0"/>
              </a:rPr>
              <a:t> Binary searches</a:t>
            </a:r>
          </a:p>
          <a:p>
            <a:pPr marL="0" indent="0"/>
            <a:r>
              <a:rPr lang="en-US" sz="1633" dirty="0">
                <a:latin typeface="Tw Cen MT" pitchFamily="34" charset="0"/>
              </a:rPr>
              <a:t> Stream compactions</a:t>
            </a:r>
          </a:p>
          <a:p>
            <a:pPr marL="0" indent="0"/>
            <a:r>
              <a:rPr lang="en-US" sz="1633" dirty="0">
                <a:latin typeface="Tw Cen MT" pitchFamily="34" charset="0"/>
              </a:rPr>
              <a:t> Scatters / gathers</a:t>
            </a:r>
          </a:p>
          <a:p>
            <a:pPr marL="0" indent="0">
              <a:buNone/>
            </a:pPr>
            <a:endParaRPr lang="en-US" sz="1633" dirty="0">
              <a:latin typeface="Tw Cen MT" pitchFamily="34" charset="0"/>
            </a:endParaRPr>
          </a:p>
          <a:p>
            <a:pPr marL="0" indent="0">
              <a:buNone/>
            </a:pPr>
            <a:endParaRPr lang="en-US" sz="1633" dirty="0">
              <a:latin typeface="Tw Cen MT" pitchFamily="34" charset="0"/>
            </a:endParaRPr>
          </a:p>
          <a:p>
            <a:pPr marL="0" indent="0">
              <a:buNone/>
            </a:pPr>
            <a:endParaRPr lang="en-US" sz="1633" dirty="0">
              <a:latin typeface="Tw Cen MT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260" y="4880521"/>
            <a:ext cx="3456000" cy="1088893"/>
          </a:xfrm>
          <a:prstGeom prst="rect">
            <a:avLst/>
          </a:prstGeom>
          <a:noFill/>
        </p:spPr>
        <p:txBody>
          <a:bodyPr wrap="square" lIns="82935" tIns="41468" rIns="82935" bIns="41468" rtlCol="0">
            <a:spAutoFit/>
          </a:bodyPr>
          <a:lstStyle/>
          <a:p>
            <a:r>
              <a:rPr lang="en-US" sz="1633" b="1" dirty="0">
                <a:latin typeface="Tw Cen MT" pitchFamily="34" charset="0"/>
              </a:rPr>
              <a:t>Challenge: Write </a:t>
            </a:r>
            <a:r>
              <a:rPr lang="en-US" sz="1633" b="1" dirty="0" smtClean="0">
                <a:latin typeface="Tw Cen MT" pitchFamily="34" charset="0"/>
              </a:rPr>
              <a:t>algorithms </a:t>
            </a:r>
            <a:r>
              <a:rPr lang="en-US" sz="1633" b="1" dirty="0">
                <a:latin typeface="Tw Cen MT" pitchFamily="34" charset="0"/>
              </a:rPr>
              <a:t>in terms of these primitives only</a:t>
            </a:r>
          </a:p>
          <a:p>
            <a:endParaRPr lang="en-US" sz="1633" b="1" dirty="0">
              <a:latin typeface="Tw Cen MT" pitchFamily="34" charset="0"/>
            </a:endParaRPr>
          </a:p>
          <a:p>
            <a:r>
              <a:rPr lang="en-US" sz="1633" b="1" dirty="0">
                <a:latin typeface="Tw Cen MT" pitchFamily="34" charset="0"/>
              </a:rPr>
              <a:t>Reward:  Efficient, portable code</a:t>
            </a:r>
            <a:endParaRPr lang="en-US" sz="1633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51533" t="22571" r="9182" b="26000"/>
          <a:stretch>
            <a:fillRect/>
          </a:stretch>
        </p:blipFill>
        <p:spPr bwMode="auto">
          <a:xfrm>
            <a:off x="4364641" y="1908330"/>
            <a:ext cx="4561837" cy="3732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4260" y="1631880"/>
            <a:ext cx="4354560" cy="586319"/>
          </a:xfrm>
          <a:prstGeom prst="rect">
            <a:avLst/>
          </a:prstGeom>
          <a:noFill/>
        </p:spPr>
        <p:txBody>
          <a:bodyPr wrap="square" lIns="82935" tIns="41468" rIns="82935" bIns="41468" rtlCol="0">
            <a:spAutoFit/>
          </a:bodyPr>
          <a:lstStyle/>
          <a:p>
            <a:pPr lvl="0"/>
            <a:r>
              <a:rPr lang="en-US" sz="1633" dirty="0" smtClean="0">
                <a:latin typeface="Tw Cen MT" pitchFamily="34" charset="0"/>
              </a:rPr>
              <a:t>Data-parallel “primitives” that can be parallelized</a:t>
            </a:r>
            <a:endParaRPr lang="en-US" sz="1633" dirty="0">
              <a:latin typeface="Tw Cen MT" pitchFamily="34" charset="0"/>
            </a:endParaRPr>
          </a:p>
          <a:p>
            <a:endParaRPr lang="en-US" sz="1633" dirty="0"/>
          </a:p>
        </p:txBody>
      </p:sp>
      <p:sp>
        <p:nvSpPr>
          <p:cNvPr id="7" name="Rectangle 6"/>
          <p:cNvSpPr/>
          <p:nvPr/>
        </p:nvSpPr>
        <p:spPr>
          <a:xfrm>
            <a:off x="7336801" y="6539400"/>
            <a:ext cx="1451520" cy="20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5" tIns="41468" rIns="82935" bIns="41468" rtlCol="0" anchor="ctr"/>
          <a:lstStyle/>
          <a:p>
            <a:pPr algn="ctr"/>
            <a:endParaRPr lang="en-US" sz="1633"/>
          </a:p>
        </p:txBody>
      </p:sp>
      <p:sp>
        <p:nvSpPr>
          <p:cNvPr id="8" name="TextBox 7"/>
          <p:cNvSpPr txBox="1"/>
          <p:nvPr/>
        </p:nvSpPr>
        <p:spPr>
          <a:xfrm>
            <a:off x="7475041" y="6470281"/>
            <a:ext cx="1589760" cy="335033"/>
          </a:xfrm>
          <a:prstGeom prst="rect">
            <a:avLst/>
          </a:prstGeom>
          <a:noFill/>
        </p:spPr>
        <p:txBody>
          <a:bodyPr wrap="square" lIns="82935" tIns="41468" rIns="82935" bIns="41468" rtlCol="0">
            <a:spAutoFit/>
          </a:bodyPr>
          <a:lstStyle/>
          <a:p>
            <a:r>
              <a:rPr lang="en-US" sz="1633" dirty="0"/>
              <a:t>LA-UR-13-23729</a:t>
            </a:r>
          </a:p>
        </p:txBody>
      </p:sp>
      <p:sp>
        <p:nvSpPr>
          <p:cNvPr id="9" name="Rectangle 8"/>
          <p:cNvSpPr/>
          <p:nvPr/>
        </p:nvSpPr>
        <p:spPr>
          <a:xfrm>
            <a:off x="7475040" y="6539400"/>
            <a:ext cx="1520640" cy="20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11" name="TextBox 10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3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Simple Numerical Integration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00" y="1295400"/>
            <a:ext cx="8847360" cy="5029200"/>
          </a:xfrm>
        </p:spPr>
        <p:txBody>
          <a:bodyPr/>
          <a:lstStyle/>
          <a:p>
            <a:pPr algn="l">
              <a:buNone/>
            </a:pPr>
            <a:r>
              <a:rPr lang="en-US" sz="1270" dirty="0">
                <a:latin typeface="Courier New" pitchFamily="49" charset="0"/>
                <a:cs typeface="Courier New" pitchFamily="49" charset="0"/>
              </a:rPr>
              <a:t>   </a:t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b="1" dirty="0" smtClean="0">
                <a:latin typeface="Courier New" pitchFamily="49" charset="0"/>
                <a:cs typeface="Courier New" pitchFamily="49" charset="0"/>
              </a:rPr>
              <a:t>thrust::</a:t>
            </a:r>
            <a:r>
              <a:rPr lang="en-US" sz="1270" b="1" dirty="0" err="1" smtClean="0">
                <a:latin typeface="Courier New" pitchFamily="49" charset="0"/>
                <a:cs typeface="Courier New" pitchFamily="49" charset="0"/>
              </a:rPr>
              <a:t>device_vector</a:t>
            </a:r>
            <a:r>
              <a:rPr lang="en-US" sz="127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7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270" b="1" dirty="0" smtClean="0">
                <a:latin typeface="Courier New" pitchFamily="49" charset="0"/>
                <a:cs typeface="Courier New" pitchFamily="49" charset="0"/>
              </a:rPr>
              <a:t>&gt; width(11, 0.1); </a:t>
            </a:r>
            <a:r>
              <a:rPr lang="en-US" sz="127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dirty="0"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sz="1270" baseline="-25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70" dirty="0">
                <a:latin typeface="Courier New" pitchFamily="49" charset="0"/>
                <a:cs typeface="Courier New" pitchFamily="49" charset="0"/>
              </a:rPr>
              <a:t>      =  0.1   0.1   0.1   0.1   0.1   0.1   0.1   0.1   0.1   0.1   0.1</a:t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b="1" dirty="0">
                <a:latin typeface="Courier New" pitchFamily="49" charset="0"/>
                <a:cs typeface="Courier New" pitchFamily="49" charset="0"/>
              </a:rPr>
              <a:t>thrust::sequence(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x.begin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x.end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0.0f, 0.1f);</a:t>
            </a:r>
            <a:br>
              <a:rPr lang="en-US" sz="1270" b="1" dirty="0">
                <a:latin typeface="Courier New" pitchFamily="49" charset="0"/>
                <a:cs typeface="Courier New" pitchFamily="49" charset="0"/>
              </a:rPr>
            </a:br>
            <a:r>
              <a:rPr lang="en-US" sz="1270" dirty="0">
                <a:latin typeface="Courier New" pitchFamily="49" charset="0"/>
                <a:cs typeface="Courier New" pitchFamily="49" charset="0"/>
              </a:rPr>
              <a:t>x           = 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70" dirty="0">
                <a:latin typeface="Courier New" pitchFamily="49" charset="0"/>
                <a:cs typeface="Courier New" pitchFamily="49" charset="0"/>
              </a:rPr>
              <a:t>0.0   0.1   0.2   0.3   0.4   0.5   0.6   0.7   0.8   0.9   1.0</a:t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b="1" dirty="0">
                <a:latin typeface="Courier New" pitchFamily="49" charset="0"/>
                <a:cs typeface="Courier New" pitchFamily="49" charset="0"/>
              </a:rPr>
            </a:br>
            <a:r>
              <a:rPr lang="en-US" sz="1270" b="1" dirty="0">
                <a:latin typeface="Courier New" pitchFamily="49" charset="0"/>
                <a:cs typeface="Courier New" pitchFamily="49" charset="0"/>
              </a:rPr>
              <a:t>thrust::transform(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x.begin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x.end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height.begin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square()); </a:t>
            </a:r>
            <a:r>
              <a:rPr lang="en-US" sz="127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dirty="0">
                <a:latin typeface="Courier New" pitchFamily="49" charset="0"/>
                <a:cs typeface="Courier New" pitchFamily="49" charset="0"/>
              </a:rPr>
              <a:t>height      =  0.0  0.01  0.04  0.09  0.16  0.25  0.36  0.49  0.64  0.81   1.0</a:t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b="1" dirty="0">
                <a:latin typeface="Courier New" pitchFamily="49" charset="0"/>
                <a:cs typeface="Courier New" pitchFamily="49" charset="0"/>
              </a:rPr>
              <a:t>thrust::transform(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width.begin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width.end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height.begin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area.begin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thrust::multiplies&lt;float&gt;())</a:t>
            </a:r>
            <a:r>
              <a:rPr lang="en-US" sz="127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dirty="0">
                <a:latin typeface="Courier New" pitchFamily="49" charset="0"/>
                <a:cs typeface="Courier New" pitchFamily="49" charset="0"/>
              </a:rPr>
              <a:t>area        =  0.0 0.001 0.004 0.009 0.016 0.025 0.036 0.049 0.064 0.081   0.1</a:t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total_area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 = thrust::reduce(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area.begin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area.end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());</a:t>
            </a:r>
            <a:r>
              <a:rPr lang="en-US" sz="127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dirty="0" err="1">
                <a:latin typeface="Courier New" pitchFamily="49" charset="0"/>
                <a:cs typeface="Courier New" pitchFamily="49" charset="0"/>
              </a:rPr>
              <a:t>total_area</a:t>
            </a:r>
            <a:r>
              <a:rPr lang="en-US" sz="1270" dirty="0">
                <a:latin typeface="Courier New" pitchFamily="49" charset="0"/>
                <a:cs typeface="Courier New" pitchFamily="49" charset="0"/>
              </a:rPr>
              <a:t> =  0.385</a:t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endParaRPr lang="en-US" sz="1270" dirty="0" smtClean="0">
              <a:latin typeface="Courier New" pitchFamily="49" charset="0"/>
              <a:cs typeface="Courier New" pitchFamily="49" charset="0"/>
            </a:endParaRPr>
          </a:p>
          <a:p>
            <a:pPr algn="l">
              <a:buNone/>
            </a:pPr>
            <a:endParaRPr lang="en-US" sz="1270" dirty="0">
              <a:latin typeface="Courier New" pitchFamily="49" charset="0"/>
              <a:cs typeface="Courier New" pitchFamily="49" charset="0"/>
            </a:endParaRPr>
          </a:p>
          <a:p>
            <a:pPr algn="l">
              <a:buNone/>
            </a:pPr>
            <a:endParaRPr lang="en-US" sz="1270" dirty="0" smtClean="0">
              <a:latin typeface="Courier New" pitchFamily="49" charset="0"/>
              <a:cs typeface="Courier New" pitchFamily="49" charset="0"/>
            </a:endParaRPr>
          </a:p>
          <a:p>
            <a:pPr algn="l">
              <a:buNone/>
            </a:pPr>
            <a:r>
              <a:rPr lang="en-US" sz="127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b="1" dirty="0">
                <a:latin typeface="Courier New" pitchFamily="49" charset="0"/>
                <a:cs typeface="Courier New" pitchFamily="49" charset="0"/>
              </a:rPr>
              <a:t>thrust::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inclusive_scan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area.begin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area.end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sz="1270" b="1" dirty="0" err="1">
                <a:latin typeface="Courier New" pitchFamily="49" charset="0"/>
                <a:cs typeface="Courier New" pitchFamily="49" charset="0"/>
              </a:rPr>
              <a:t>accum_areas.begin</a:t>
            </a:r>
            <a:r>
              <a:rPr lang="en-US" sz="1270" b="1" dirty="0">
                <a:latin typeface="Courier New" pitchFamily="49" charset="0"/>
                <a:cs typeface="Courier New" pitchFamily="49" charset="0"/>
              </a:rPr>
              <a:t>());</a:t>
            </a:r>
            <a:r>
              <a:rPr lang="en-US" sz="127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70" dirty="0">
                <a:latin typeface="Courier New" pitchFamily="49" charset="0"/>
                <a:cs typeface="Courier New" pitchFamily="49" charset="0"/>
              </a:rPr>
            </a:br>
            <a:r>
              <a:rPr lang="en-US" sz="1270" dirty="0" err="1">
                <a:latin typeface="Courier New" pitchFamily="49" charset="0"/>
                <a:cs typeface="Courier New" pitchFamily="49" charset="0"/>
              </a:rPr>
              <a:t>accum_areas</a:t>
            </a:r>
            <a:r>
              <a:rPr lang="en-US" sz="1270" dirty="0">
                <a:latin typeface="Courier New" pitchFamily="49" charset="0"/>
                <a:cs typeface="Courier New" pitchFamily="49" charset="0"/>
              </a:rPr>
              <a:t> =  0.0 0.001 0.005 0.014 0.030 0.055 0.091 0.140 0.204 0.285 0.385</a:t>
            </a:r>
          </a:p>
          <a:p>
            <a:endParaRPr lang="en-US" dirty="0"/>
          </a:p>
        </p:txBody>
      </p:sp>
      <p:pic>
        <p:nvPicPr>
          <p:cNvPr id="5" name="Picture 4" descr="integral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0566" y="3724837"/>
            <a:ext cx="2362200" cy="1697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6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429"/>
            <a:ext cx="7886700" cy="1325563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84728"/>
            <a:ext cx="7886700" cy="56836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Overview of VTK-m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Intended Uses</a:t>
            </a:r>
          </a:p>
          <a:p>
            <a:pPr lvl="1"/>
            <a:r>
              <a:rPr lang="en-US" dirty="0" smtClean="0"/>
              <a:t>History</a:t>
            </a:r>
          </a:p>
          <a:p>
            <a:r>
              <a:rPr lang="en-US" dirty="0" smtClean="0"/>
              <a:t>Applications Using VTK-m</a:t>
            </a:r>
            <a:endParaRPr lang="en-US" dirty="0" smtClean="0"/>
          </a:p>
          <a:p>
            <a:pPr lvl="1"/>
            <a:r>
              <a:rPr lang="en-US" dirty="0" err="1" smtClean="0"/>
              <a:t>Isosurfaces</a:t>
            </a:r>
            <a:endParaRPr lang="en-US" dirty="0" smtClean="0"/>
          </a:p>
          <a:p>
            <a:pPr lvl="1"/>
            <a:r>
              <a:rPr lang="en-US" dirty="0" smtClean="0"/>
              <a:t>Surface Simplification</a:t>
            </a:r>
          </a:p>
          <a:p>
            <a:pPr lvl="1"/>
            <a:r>
              <a:rPr lang="en-US" dirty="0" smtClean="0"/>
              <a:t>Ray Tracing</a:t>
            </a:r>
          </a:p>
          <a:p>
            <a:pPr lvl="1"/>
            <a:r>
              <a:rPr lang="en-US" dirty="0" smtClean="0"/>
              <a:t>Direct Volume Rendering</a:t>
            </a:r>
          </a:p>
          <a:p>
            <a:r>
              <a:rPr lang="en-US" dirty="0" smtClean="0"/>
              <a:t>Data-Parallel Programming</a:t>
            </a:r>
          </a:p>
          <a:p>
            <a:pPr lvl="1"/>
            <a:r>
              <a:rPr lang="en-US" dirty="0" smtClean="0"/>
              <a:t>Primitives</a:t>
            </a:r>
          </a:p>
          <a:p>
            <a:pPr lvl="1"/>
            <a:r>
              <a:rPr lang="en-US" dirty="0" smtClean="0"/>
              <a:t>Algorithms</a:t>
            </a:r>
          </a:p>
          <a:p>
            <a:r>
              <a:rPr lang="en-US" dirty="0" smtClean="0"/>
              <a:t>Introductory Tutorial</a:t>
            </a:r>
          </a:p>
          <a:p>
            <a:pPr lvl="1"/>
            <a:r>
              <a:rPr lang="en-US" dirty="0" smtClean="0"/>
              <a:t>Getting, Building, and Running VTK-m</a:t>
            </a:r>
            <a:endParaRPr lang="en-US" dirty="0" smtClean="0"/>
          </a:p>
          <a:p>
            <a:pPr lvl="1"/>
            <a:r>
              <a:rPr lang="en-US" dirty="0" smtClean="0"/>
              <a:t>Array Handles</a:t>
            </a:r>
            <a:endParaRPr lang="en-US" dirty="0" smtClean="0"/>
          </a:p>
          <a:p>
            <a:pPr lvl="1"/>
            <a:r>
              <a:rPr lang="en-US" dirty="0" smtClean="0"/>
              <a:t>Data Sets</a:t>
            </a:r>
            <a:endParaRPr lang="en-US" dirty="0" smtClean="0"/>
          </a:p>
          <a:p>
            <a:pPr lvl="1"/>
            <a:r>
              <a:rPr lang="en-US" dirty="0" err="1" smtClean="0"/>
              <a:t>Worklets</a:t>
            </a:r>
            <a:endParaRPr lang="en-US" dirty="0" smtClean="0"/>
          </a:p>
          <a:p>
            <a:pPr lvl="1"/>
            <a:r>
              <a:rPr lang="en-US" dirty="0" smtClean="0"/>
              <a:t>Cells</a:t>
            </a:r>
          </a:p>
          <a:p>
            <a:pPr lvl="1"/>
            <a:r>
              <a:rPr lang="en-US" dirty="0" smtClean="0"/>
              <a:t>Device Adapter Algorithms</a:t>
            </a:r>
            <a:endParaRPr lang="en-US" dirty="0" smtClean="0"/>
          </a:p>
          <a:p>
            <a:pPr lvl="1"/>
            <a:r>
              <a:rPr lang="en-US" dirty="0" smtClean="0"/>
              <a:t>Example cell average </a:t>
            </a:r>
            <a:r>
              <a:rPr lang="en-US" dirty="0" err="1" smtClean="0"/>
              <a:t>worklet</a:t>
            </a:r>
            <a:r>
              <a:rPr lang="en-US" dirty="0" smtClean="0"/>
              <a:t> and filter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emo application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65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14720" y="53903"/>
            <a:ext cx="8294400" cy="1311128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err="1"/>
              <a:t>Isosurface</a:t>
            </a:r>
            <a:r>
              <a:rPr lang="en-US" dirty="0"/>
              <a:t> with Marching </a:t>
            </a:r>
            <a:r>
              <a:rPr lang="en-US" dirty="0" smtClean="0"/>
              <a:t>Cubes </a:t>
            </a:r>
            <a:r>
              <a:rPr lang="en-US" dirty="0"/>
              <a:t>– the Naive Way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14721" y="1586728"/>
            <a:ext cx="4157280" cy="4583499"/>
          </a:xfrm>
        </p:spPr>
        <p:txBody>
          <a:bodyPr wrap="square"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en-US" sz="22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en-US" sz="18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9pPr>
          </a:lstStyle>
          <a:p>
            <a:pPr lvl="0"/>
            <a:r>
              <a:rPr lang="en-US" sz="1996" dirty="0">
                <a:latin typeface="Tw Cen MT" pitchFamily="34" charset="0"/>
              </a:rPr>
              <a:t>Classify all cells by </a:t>
            </a:r>
            <a:r>
              <a:rPr lang="en-US" sz="1996" i="1" dirty="0">
                <a:latin typeface="Tw Cen MT" pitchFamily="34" charset="0"/>
              </a:rPr>
              <a:t>transform</a:t>
            </a:r>
          </a:p>
          <a:p>
            <a:pPr lvl="0"/>
            <a:r>
              <a:rPr lang="en-US" sz="1996" dirty="0">
                <a:latin typeface="Tw Cen MT" pitchFamily="34" charset="0"/>
              </a:rPr>
              <a:t>Use </a:t>
            </a:r>
            <a:r>
              <a:rPr lang="en-US" sz="1996" i="1" dirty="0" err="1">
                <a:latin typeface="Tw Cen MT" pitchFamily="34" charset="0"/>
              </a:rPr>
              <a:t>copy_if</a:t>
            </a:r>
            <a:r>
              <a:rPr lang="en-US" sz="1996" dirty="0">
                <a:latin typeface="Tw Cen MT" pitchFamily="34" charset="0"/>
              </a:rPr>
              <a:t> to compact valid cells.</a:t>
            </a:r>
          </a:p>
          <a:p>
            <a:pPr lvl="0"/>
            <a:r>
              <a:rPr lang="en-US" sz="1996" dirty="0">
                <a:latin typeface="Tw Cen MT" pitchFamily="34" charset="0"/>
              </a:rPr>
              <a:t>For each valid cell, generate same number of geometries with flags.</a:t>
            </a:r>
          </a:p>
          <a:p>
            <a:pPr lvl="0"/>
            <a:r>
              <a:rPr lang="en-US" sz="1996" dirty="0">
                <a:latin typeface="Tw Cen MT" pitchFamily="34" charset="0"/>
              </a:rPr>
              <a:t>Use </a:t>
            </a:r>
            <a:r>
              <a:rPr lang="en-US" sz="1996" i="1" dirty="0" err="1">
                <a:latin typeface="Tw Cen MT" pitchFamily="34" charset="0"/>
              </a:rPr>
              <a:t>copy_if</a:t>
            </a:r>
            <a:r>
              <a:rPr lang="en-US" sz="1996" dirty="0">
                <a:latin typeface="Tw Cen MT" pitchFamily="34" charset="0"/>
              </a:rPr>
              <a:t> to do stream compaction on vertices.</a:t>
            </a:r>
          </a:p>
          <a:p>
            <a:pPr lvl="0"/>
            <a:r>
              <a:rPr lang="en-US" sz="1996" dirty="0">
                <a:latin typeface="Tw Cen MT" pitchFamily="34" charset="0"/>
              </a:rPr>
              <a:t>This approach is too slow, more than 50% of time was spent moving huge amount of data in global memory.</a:t>
            </a:r>
          </a:p>
          <a:p>
            <a:pPr lvl="0"/>
            <a:r>
              <a:rPr lang="en-US" sz="1996" dirty="0">
                <a:latin typeface="Tw Cen MT" pitchFamily="34" charset="0"/>
              </a:rPr>
              <a:t>Can we avoid calling </a:t>
            </a:r>
            <a:r>
              <a:rPr lang="en-US" sz="1996" i="1" dirty="0" err="1">
                <a:latin typeface="Tw Cen MT" pitchFamily="34" charset="0"/>
              </a:rPr>
              <a:t>copy_if</a:t>
            </a:r>
            <a:r>
              <a:rPr lang="en-US" sz="1996" dirty="0">
                <a:latin typeface="Tw Cen MT" pitchFamily="34" charset="0"/>
              </a:rPr>
              <a:t> and eliminate global memory movement?</a:t>
            </a:r>
          </a:p>
        </p:txBody>
      </p:sp>
      <p:sp>
        <p:nvSpPr>
          <p:cNvPr id="4" name="Freeform 3"/>
          <p:cNvSpPr/>
          <p:nvPr/>
        </p:nvSpPr>
        <p:spPr>
          <a:xfrm>
            <a:off x="4561920" y="1535805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headEnd type="arrow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184000" y="1535805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273175" y="1535804"/>
            <a:ext cx="435946" cy="4359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672320" y="1535805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050240" y="1535805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428160" y="1535805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806080" y="1535805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1" name="Freeform 10"/>
          <p:cNvSpPr/>
          <p:nvPr/>
        </p:nvSpPr>
        <p:spPr>
          <a:xfrm flipV="1">
            <a:off x="4934842" y="1496618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2" name="Freeform 11"/>
          <p:cNvSpPr/>
          <p:nvPr/>
        </p:nvSpPr>
        <p:spPr>
          <a:xfrm flipV="1">
            <a:off x="7427406" y="1909705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3" name="Freeform 12"/>
          <p:cNvSpPr/>
          <p:nvPr/>
        </p:nvSpPr>
        <p:spPr>
          <a:xfrm flipV="1">
            <a:off x="7421855" y="1491067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4" name="Freeform 13"/>
          <p:cNvSpPr/>
          <p:nvPr/>
        </p:nvSpPr>
        <p:spPr>
          <a:xfrm flipV="1">
            <a:off x="5765915" y="1489760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5" name="Freeform 14"/>
          <p:cNvSpPr/>
          <p:nvPr/>
        </p:nvSpPr>
        <p:spPr>
          <a:xfrm flipV="1">
            <a:off x="6178348" y="1491720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557349" y="2195764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179429" y="2195764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8" name="Freeform 17"/>
          <p:cNvSpPr/>
          <p:nvPr/>
        </p:nvSpPr>
        <p:spPr>
          <a:xfrm flipV="1">
            <a:off x="4931902" y="2156579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9" name="Freeform 18"/>
          <p:cNvSpPr/>
          <p:nvPr/>
        </p:nvSpPr>
        <p:spPr>
          <a:xfrm flipV="1">
            <a:off x="5139262" y="2149720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0" name="Freeform 19"/>
          <p:cNvSpPr/>
          <p:nvPr/>
        </p:nvSpPr>
        <p:spPr>
          <a:xfrm flipV="1">
            <a:off x="5551697" y="2151681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804447" y="2201969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2" name="Freeform 21"/>
          <p:cNvSpPr/>
          <p:nvPr/>
        </p:nvSpPr>
        <p:spPr>
          <a:xfrm flipV="1">
            <a:off x="6176716" y="2582401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3" name="Freeform 22"/>
          <p:cNvSpPr/>
          <p:nvPr/>
        </p:nvSpPr>
        <p:spPr>
          <a:xfrm flipV="1">
            <a:off x="6174429" y="2160497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546899" y="2806415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5168979" y="2806415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6" name="Freeform 25"/>
          <p:cNvSpPr/>
          <p:nvPr/>
        </p:nvSpPr>
        <p:spPr>
          <a:xfrm flipV="1">
            <a:off x="4921453" y="2767230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5128813" y="2760371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8" name="Freeform 27"/>
          <p:cNvSpPr/>
          <p:nvPr/>
        </p:nvSpPr>
        <p:spPr>
          <a:xfrm flipV="1">
            <a:off x="5541247" y="2762331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793997" y="2812620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0" name="Freeform 29"/>
          <p:cNvSpPr/>
          <p:nvPr/>
        </p:nvSpPr>
        <p:spPr>
          <a:xfrm flipV="1">
            <a:off x="6163981" y="2771148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1" name="Straight Connector 30"/>
          <p:cNvSpPr/>
          <p:nvPr/>
        </p:nvSpPr>
        <p:spPr>
          <a:xfrm>
            <a:off x="4748055" y="2806415"/>
            <a:ext cx="213564" cy="218463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2" name="Straight Connector 31"/>
          <p:cNvSpPr/>
          <p:nvPr/>
        </p:nvSpPr>
        <p:spPr>
          <a:xfrm>
            <a:off x="4546899" y="3018347"/>
            <a:ext cx="214218" cy="202788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100000" sp="100000"/>
              <a:ds d="100000" sp="100000"/>
            </a:custDash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3" name="Straight Connector 32"/>
          <p:cNvSpPr/>
          <p:nvPr/>
        </p:nvSpPr>
        <p:spPr>
          <a:xfrm>
            <a:off x="5168979" y="2998753"/>
            <a:ext cx="414720" cy="0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4" name="Straight Connector 33"/>
          <p:cNvSpPr/>
          <p:nvPr/>
        </p:nvSpPr>
        <p:spPr>
          <a:xfrm>
            <a:off x="5375033" y="2806415"/>
            <a:ext cx="0" cy="414721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100000" sp="100000"/>
              <a:ds d="100000" sp="100000"/>
            </a:custDash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5" name="Freeform 34"/>
          <p:cNvSpPr/>
          <p:nvPr/>
        </p:nvSpPr>
        <p:spPr>
          <a:xfrm flipV="1">
            <a:off x="6160388" y="3190112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6" name="Straight Connector 35"/>
          <p:cNvSpPr/>
          <p:nvPr/>
        </p:nvSpPr>
        <p:spPr>
          <a:xfrm>
            <a:off x="5995480" y="2812620"/>
            <a:ext cx="0" cy="414721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7" name="Straight Connector 36"/>
          <p:cNvSpPr/>
          <p:nvPr/>
        </p:nvSpPr>
        <p:spPr>
          <a:xfrm>
            <a:off x="5793998" y="3002019"/>
            <a:ext cx="414721" cy="0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100000" sp="100000"/>
              <a:ds d="100000" sp="100000"/>
            </a:custDash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8" name="Freeform 37"/>
          <p:cNvSpPr/>
          <p:nvPr/>
        </p:nvSpPr>
        <p:spPr>
          <a:xfrm flipV="1">
            <a:off x="8667648" y="1493027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9" name="Freeform 38"/>
          <p:cNvSpPr/>
          <p:nvPr/>
        </p:nvSpPr>
        <p:spPr>
          <a:xfrm flipV="1">
            <a:off x="8244112" y="1924074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0" name="Freeform 39"/>
          <p:cNvSpPr/>
          <p:nvPr/>
        </p:nvSpPr>
        <p:spPr>
          <a:xfrm flipV="1">
            <a:off x="8667648" y="1493027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1" name="Freeform 40"/>
          <p:cNvSpPr/>
          <p:nvPr/>
        </p:nvSpPr>
        <p:spPr>
          <a:xfrm flipV="1">
            <a:off x="8244112" y="1924074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6461141" y="2188906"/>
            <a:ext cx="435946" cy="4359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3" name="Freeform 42"/>
          <p:cNvSpPr/>
          <p:nvPr/>
        </p:nvSpPr>
        <p:spPr>
          <a:xfrm flipV="1">
            <a:off x="6853329" y="2146129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4" name="Freeform 43"/>
          <p:cNvSpPr/>
          <p:nvPr/>
        </p:nvSpPr>
        <p:spPr>
          <a:xfrm flipV="1">
            <a:off x="6432079" y="2577177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48079" y="2815885"/>
            <a:ext cx="435946" cy="4359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6" name="Freeform 45"/>
          <p:cNvSpPr/>
          <p:nvPr/>
        </p:nvSpPr>
        <p:spPr>
          <a:xfrm flipV="1">
            <a:off x="6840268" y="2773107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7" name="Freeform 46"/>
          <p:cNvSpPr/>
          <p:nvPr/>
        </p:nvSpPr>
        <p:spPr>
          <a:xfrm flipV="1">
            <a:off x="6419017" y="3204155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8" name="Straight Connector 47"/>
          <p:cNvSpPr/>
          <p:nvPr/>
        </p:nvSpPr>
        <p:spPr>
          <a:xfrm>
            <a:off x="6655114" y="2815885"/>
            <a:ext cx="228912" cy="228586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9" name="Straight Connector 48"/>
          <p:cNvSpPr/>
          <p:nvPr/>
        </p:nvSpPr>
        <p:spPr>
          <a:xfrm>
            <a:off x="6448080" y="3018346"/>
            <a:ext cx="220095" cy="233486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0" name="Straight Connector 49"/>
          <p:cNvSpPr/>
          <p:nvPr/>
        </p:nvSpPr>
        <p:spPr>
          <a:xfrm>
            <a:off x="4754913" y="3453314"/>
            <a:ext cx="213564" cy="218462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1" name="Straight Connector 50"/>
          <p:cNvSpPr/>
          <p:nvPr/>
        </p:nvSpPr>
        <p:spPr>
          <a:xfrm>
            <a:off x="5175837" y="3645651"/>
            <a:ext cx="414720" cy="0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2" name="Straight Connector 51"/>
          <p:cNvSpPr/>
          <p:nvPr/>
        </p:nvSpPr>
        <p:spPr>
          <a:xfrm>
            <a:off x="6002338" y="3459518"/>
            <a:ext cx="0" cy="414721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3" name="Straight Connector 52"/>
          <p:cNvSpPr/>
          <p:nvPr/>
        </p:nvSpPr>
        <p:spPr>
          <a:xfrm>
            <a:off x="6661971" y="3462783"/>
            <a:ext cx="228912" cy="228586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4" name="Straight Connector 53"/>
          <p:cNvSpPr/>
          <p:nvPr/>
        </p:nvSpPr>
        <p:spPr>
          <a:xfrm>
            <a:off x="6454939" y="3665243"/>
            <a:ext cx="220095" cy="233486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36801" y="6539400"/>
            <a:ext cx="1451520" cy="20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5" tIns="41468" rIns="82935" bIns="41468" rtlCol="0" anchor="ctr"/>
          <a:lstStyle/>
          <a:p>
            <a:pPr algn="ctr"/>
            <a:endParaRPr lang="en-US" sz="1633"/>
          </a:p>
        </p:txBody>
      </p:sp>
      <p:sp>
        <p:nvSpPr>
          <p:cNvPr id="56" name="TextBox 55"/>
          <p:cNvSpPr txBox="1"/>
          <p:nvPr/>
        </p:nvSpPr>
        <p:spPr>
          <a:xfrm>
            <a:off x="7475041" y="6470281"/>
            <a:ext cx="1589760" cy="335033"/>
          </a:xfrm>
          <a:prstGeom prst="rect">
            <a:avLst/>
          </a:prstGeom>
          <a:noFill/>
        </p:spPr>
        <p:txBody>
          <a:bodyPr wrap="square" lIns="82935" tIns="41468" rIns="82935" bIns="41468" rtlCol="0">
            <a:spAutoFit/>
          </a:bodyPr>
          <a:lstStyle/>
          <a:p>
            <a:r>
              <a:rPr lang="en-US" sz="1633" dirty="0"/>
              <a:t>LA-UR-13-23729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75040" y="6539400"/>
            <a:ext cx="1520640" cy="20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59" name="TextBox 58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9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14720" y="53903"/>
            <a:ext cx="8294400" cy="1311128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err="1"/>
              <a:t>Isosurface</a:t>
            </a:r>
            <a:r>
              <a:rPr lang="en-US" dirty="0"/>
              <a:t> with Marching </a:t>
            </a:r>
            <a:r>
              <a:rPr lang="en-US" dirty="0" smtClean="0"/>
              <a:t>Cubes </a:t>
            </a:r>
            <a:r>
              <a:rPr lang="en-US" dirty="0"/>
              <a:t>– Optimization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14721" y="1574189"/>
            <a:ext cx="4157280" cy="4135771"/>
          </a:xfrm>
        </p:spPr>
        <p:txBody>
          <a:bodyPr>
            <a:normAutofit lnSpcReduction="10000"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en-US" sz="22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en-US" sz="18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9pPr>
          </a:lstStyle>
          <a:p>
            <a:pPr lvl="0"/>
            <a:r>
              <a:rPr lang="en-US" sz="1996" dirty="0">
                <a:latin typeface="Tw Cen MT" pitchFamily="34" charset="0"/>
              </a:rPr>
              <a:t>Inspired by </a:t>
            </a:r>
            <a:r>
              <a:rPr lang="en-US" sz="1996" dirty="0" err="1">
                <a:latin typeface="Tw Cen MT" pitchFamily="34" charset="0"/>
              </a:rPr>
              <a:t>HistoPyramid</a:t>
            </a:r>
            <a:endParaRPr lang="en-US" sz="1996" dirty="0">
              <a:latin typeface="Tw Cen MT" pitchFamily="34" charset="0"/>
            </a:endParaRPr>
          </a:p>
          <a:p>
            <a:pPr lvl="0"/>
            <a:r>
              <a:rPr lang="en-US" sz="1996" dirty="0">
                <a:latin typeface="Tw Cen MT" pitchFamily="34" charset="0"/>
              </a:rPr>
              <a:t>The filter is essentially a mapping from input cell id to output vertex id</a:t>
            </a:r>
          </a:p>
          <a:p>
            <a:pPr lvl="0"/>
            <a:r>
              <a:rPr lang="en-US" sz="1996" dirty="0">
                <a:latin typeface="Tw Cen MT" pitchFamily="34" charset="0"/>
              </a:rPr>
              <a:t>Is there a “reverse” mapping?</a:t>
            </a:r>
          </a:p>
          <a:p>
            <a:pPr lvl="0"/>
            <a:r>
              <a:rPr lang="en-US" sz="1996" dirty="0">
                <a:latin typeface="Tw Cen MT" pitchFamily="34" charset="0"/>
              </a:rPr>
              <a:t>If there is a reverse mapping, the filter can be very “lazy”</a:t>
            </a:r>
          </a:p>
          <a:p>
            <a:pPr lvl="0"/>
            <a:r>
              <a:rPr lang="en-US" sz="1996" dirty="0">
                <a:latin typeface="Tw Cen MT" pitchFamily="34" charset="0"/>
              </a:rPr>
              <a:t>Given an output vertex id, we </a:t>
            </a:r>
            <a:r>
              <a:rPr lang="en-US" sz="1996" i="1" dirty="0">
                <a:latin typeface="Tw Cen MT" pitchFamily="34" charset="0"/>
              </a:rPr>
              <a:t>only</a:t>
            </a:r>
            <a:r>
              <a:rPr lang="en-US" sz="1996" dirty="0">
                <a:latin typeface="Tw Cen MT" pitchFamily="34" charset="0"/>
              </a:rPr>
              <a:t> apply operations on the cell that would generate the vertex</a:t>
            </a:r>
          </a:p>
          <a:p>
            <a:pPr lvl="0"/>
            <a:r>
              <a:rPr lang="en-US" sz="1996" dirty="0">
                <a:latin typeface="Tw Cen MT" pitchFamily="34" charset="0"/>
              </a:rPr>
              <a:t>Actually for a range of output vertex ids</a:t>
            </a:r>
          </a:p>
        </p:txBody>
      </p:sp>
      <p:sp>
        <p:nvSpPr>
          <p:cNvPr id="4" name="Freeform 3"/>
          <p:cNvSpPr/>
          <p:nvPr/>
        </p:nvSpPr>
        <p:spPr>
          <a:xfrm>
            <a:off x="4564206" y="1539396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  <a:headEnd type="arrow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186286" y="1539396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275460" y="1539396"/>
            <a:ext cx="435946" cy="4359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674606" y="1539396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052526" y="1539396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430446" y="1539396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808366" y="1539396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1" name="Freeform 10"/>
          <p:cNvSpPr/>
          <p:nvPr/>
        </p:nvSpPr>
        <p:spPr>
          <a:xfrm flipV="1">
            <a:off x="4937128" y="1500211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2" name="Freeform 11"/>
          <p:cNvSpPr/>
          <p:nvPr/>
        </p:nvSpPr>
        <p:spPr>
          <a:xfrm flipV="1">
            <a:off x="7429692" y="1913298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3" name="Freeform 12"/>
          <p:cNvSpPr/>
          <p:nvPr/>
        </p:nvSpPr>
        <p:spPr>
          <a:xfrm flipV="1">
            <a:off x="7424142" y="1494660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4" name="Freeform 13"/>
          <p:cNvSpPr/>
          <p:nvPr/>
        </p:nvSpPr>
        <p:spPr>
          <a:xfrm flipV="1">
            <a:off x="5768201" y="1493353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5" name="Freeform 14"/>
          <p:cNvSpPr/>
          <p:nvPr/>
        </p:nvSpPr>
        <p:spPr>
          <a:xfrm flipV="1">
            <a:off x="6180635" y="1495312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559635" y="2199356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181715" y="2199356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8" name="Freeform 17"/>
          <p:cNvSpPr/>
          <p:nvPr/>
        </p:nvSpPr>
        <p:spPr>
          <a:xfrm flipV="1">
            <a:off x="4934189" y="2160169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9" name="Freeform 18"/>
          <p:cNvSpPr/>
          <p:nvPr/>
        </p:nvSpPr>
        <p:spPr>
          <a:xfrm flipV="1">
            <a:off x="5141549" y="2153313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0" name="Freeform 19"/>
          <p:cNvSpPr/>
          <p:nvPr/>
        </p:nvSpPr>
        <p:spPr>
          <a:xfrm flipV="1">
            <a:off x="5553982" y="2155272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806733" y="2205560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2" name="Freeform 21"/>
          <p:cNvSpPr/>
          <p:nvPr/>
        </p:nvSpPr>
        <p:spPr>
          <a:xfrm flipV="1">
            <a:off x="6179002" y="2585994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3" name="Freeform 22"/>
          <p:cNvSpPr/>
          <p:nvPr/>
        </p:nvSpPr>
        <p:spPr>
          <a:xfrm flipV="1">
            <a:off x="6176716" y="2164089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549186" y="2810005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5171266" y="2810005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6" name="Freeform 25"/>
          <p:cNvSpPr/>
          <p:nvPr/>
        </p:nvSpPr>
        <p:spPr>
          <a:xfrm flipV="1">
            <a:off x="4923739" y="2770822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7" name="Freeform 26"/>
          <p:cNvSpPr/>
          <p:nvPr/>
        </p:nvSpPr>
        <p:spPr>
          <a:xfrm flipV="1">
            <a:off x="5131099" y="2763964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8" name="Freeform 27"/>
          <p:cNvSpPr/>
          <p:nvPr/>
        </p:nvSpPr>
        <p:spPr>
          <a:xfrm flipV="1">
            <a:off x="5543533" y="2765922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796283" y="2816210"/>
            <a:ext cx="414720" cy="41472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0" name="Freeform 29"/>
          <p:cNvSpPr/>
          <p:nvPr/>
        </p:nvSpPr>
        <p:spPr>
          <a:xfrm flipV="1">
            <a:off x="6166266" y="2774740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1" name="Straight Connector 30"/>
          <p:cNvSpPr/>
          <p:nvPr/>
        </p:nvSpPr>
        <p:spPr>
          <a:xfrm>
            <a:off x="4750341" y="2810007"/>
            <a:ext cx="213564" cy="218464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2" name="Straight Connector 31"/>
          <p:cNvSpPr/>
          <p:nvPr/>
        </p:nvSpPr>
        <p:spPr>
          <a:xfrm>
            <a:off x="4549185" y="3021939"/>
            <a:ext cx="214218" cy="202788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100000" sp="100000"/>
              <a:ds d="100000" sp="100000"/>
            </a:custDash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3" name="Straight Connector 32"/>
          <p:cNvSpPr/>
          <p:nvPr/>
        </p:nvSpPr>
        <p:spPr>
          <a:xfrm>
            <a:off x="5171266" y="3002345"/>
            <a:ext cx="414720" cy="0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4" name="Straight Connector 33"/>
          <p:cNvSpPr/>
          <p:nvPr/>
        </p:nvSpPr>
        <p:spPr>
          <a:xfrm>
            <a:off x="5377319" y="2810006"/>
            <a:ext cx="0" cy="414721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100000" sp="100000"/>
              <a:ds d="100000" sp="100000"/>
            </a:custDash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5" name="Freeform 34"/>
          <p:cNvSpPr/>
          <p:nvPr/>
        </p:nvSpPr>
        <p:spPr>
          <a:xfrm flipV="1">
            <a:off x="6162674" y="3193704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6" name="Straight Connector 35"/>
          <p:cNvSpPr/>
          <p:nvPr/>
        </p:nvSpPr>
        <p:spPr>
          <a:xfrm>
            <a:off x="5997767" y="2816211"/>
            <a:ext cx="0" cy="414721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7" name="Straight Connector 36"/>
          <p:cNvSpPr/>
          <p:nvPr/>
        </p:nvSpPr>
        <p:spPr>
          <a:xfrm>
            <a:off x="5796283" y="3005611"/>
            <a:ext cx="414720" cy="0"/>
          </a:xfrm>
          <a:prstGeom prst="line">
            <a:avLst/>
          </a:prstGeom>
          <a:noFill/>
          <a:ln w="18360">
            <a:solidFill>
              <a:srgbClr val="000000"/>
            </a:solidFill>
            <a:custDash>
              <a:ds d="100000" sp="100000"/>
              <a:ds d="100000" sp="100000"/>
            </a:custDash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8" name="Freeform 37"/>
          <p:cNvSpPr/>
          <p:nvPr/>
        </p:nvSpPr>
        <p:spPr>
          <a:xfrm flipV="1">
            <a:off x="8667648" y="1496618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9" name="Freeform 38"/>
          <p:cNvSpPr/>
          <p:nvPr/>
        </p:nvSpPr>
        <p:spPr>
          <a:xfrm flipV="1">
            <a:off x="8246397" y="1927666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0" name="Freeform 39"/>
          <p:cNvSpPr/>
          <p:nvPr/>
        </p:nvSpPr>
        <p:spPr>
          <a:xfrm flipV="1">
            <a:off x="8667648" y="1496618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1" name="Freeform 40"/>
          <p:cNvSpPr/>
          <p:nvPr/>
        </p:nvSpPr>
        <p:spPr>
          <a:xfrm flipV="1">
            <a:off x="8246397" y="1927666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6463428" y="2192498"/>
            <a:ext cx="435946" cy="4359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3" name="Freeform 42"/>
          <p:cNvSpPr/>
          <p:nvPr/>
        </p:nvSpPr>
        <p:spPr>
          <a:xfrm flipV="1">
            <a:off x="6855615" y="2149720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4" name="Freeform 43"/>
          <p:cNvSpPr/>
          <p:nvPr/>
        </p:nvSpPr>
        <p:spPr>
          <a:xfrm flipV="1">
            <a:off x="6434364" y="2580768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50366" y="2819476"/>
            <a:ext cx="435946" cy="4359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6" name="Freeform 45"/>
          <p:cNvSpPr/>
          <p:nvPr/>
        </p:nvSpPr>
        <p:spPr>
          <a:xfrm flipV="1">
            <a:off x="6842554" y="2776700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7" name="Freeform 46"/>
          <p:cNvSpPr/>
          <p:nvPr/>
        </p:nvSpPr>
        <p:spPr>
          <a:xfrm flipV="1">
            <a:off x="6421303" y="3207746"/>
            <a:ext cx="82944" cy="8294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8" name="Straight Connector 47"/>
          <p:cNvSpPr/>
          <p:nvPr/>
        </p:nvSpPr>
        <p:spPr>
          <a:xfrm>
            <a:off x="6657401" y="2819477"/>
            <a:ext cx="228911" cy="228587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9" name="Straight Connector 48"/>
          <p:cNvSpPr/>
          <p:nvPr/>
        </p:nvSpPr>
        <p:spPr>
          <a:xfrm>
            <a:off x="6450367" y="3021939"/>
            <a:ext cx="220095" cy="233484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0" name="Straight Connector 49"/>
          <p:cNvSpPr/>
          <p:nvPr/>
        </p:nvSpPr>
        <p:spPr>
          <a:xfrm>
            <a:off x="4757199" y="3456905"/>
            <a:ext cx="213564" cy="218463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1" name="Straight Connector 50"/>
          <p:cNvSpPr/>
          <p:nvPr/>
        </p:nvSpPr>
        <p:spPr>
          <a:xfrm>
            <a:off x="5178123" y="3649243"/>
            <a:ext cx="414720" cy="0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2" name="Straight Connector 51"/>
          <p:cNvSpPr/>
          <p:nvPr/>
        </p:nvSpPr>
        <p:spPr>
          <a:xfrm>
            <a:off x="6004623" y="3463109"/>
            <a:ext cx="0" cy="414721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3" name="Straight Connector 52"/>
          <p:cNvSpPr/>
          <p:nvPr/>
        </p:nvSpPr>
        <p:spPr>
          <a:xfrm>
            <a:off x="6664258" y="3466376"/>
            <a:ext cx="228913" cy="228587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4" name="Straight Connector 53"/>
          <p:cNvSpPr/>
          <p:nvPr/>
        </p:nvSpPr>
        <p:spPr>
          <a:xfrm>
            <a:off x="6457225" y="3668835"/>
            <a:ext cx="220095" cy="233486"/>
          </a:xfrm>
          <a:prstGeom prst="line">
            <a:avLst/>
          </a:pr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30170" y="1587399"/>
            <a:ext cx="269563" cy="323199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633" dirty="0">
                <a:latin typeface="Liberation Sans" pitchFamily="18"/>
                <a:ea typeface="WenQuanYi Zen Hei" pitchFamily="2"/>
                <a:cs typeface="Lohit Devanagari" pitchFamily="2"/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264906" y="1587399"/>
            <a:ext cx="269563" cy="323199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buNone/>
            </a:pPr>
            <a:r>
              <a:rPr lang="en-US" sz="1633" dirty="0">
                <a:latin typeface="Liberation Sans" pitchFamily="18"/>
                <a:ea typeface="WenQuanYi Zen Hei" pitchFamily="2"/>
                <a:cs typeface="Lohit Devanagari" pitchFamily="2"/>
              </a:rPr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82494" y="1587399"/>
            <a:ext cx="269563" cy="323199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633" dirty="0">
                <a:latin typeface="Liberation Sans" pitchFamily="18"/>
                <a:ea typeface="WenQuanYi Zen Hei" pitchFamily="2"/>
                <a:cs typeface="Lohit Devanagari" pitchFamily="2"/>
              </a:rPr>
              <a:t>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48734" y="1587399"/>
            <a:ext cx="269563" cy="323199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633" dirty="0">
                <a:latin typeface="Liberation Sans" pitchFamily="18"/>
                <a:ea typeface="WenQuanYi Zen Hei" pitchFamily="2"/>
                <a:cs typeface="Lohit Devanagari" pitchFamily="2"/>
              </a:rPr>
              <a:t>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126654" y="1587399"/>
            <a:ext cx="269563" cy="323199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633" dirty="0">
                <a:latin typeface="Liberation Sans" pitchFamily="18"/>
                <a:ea typeface="WenQuanYi Zen Hei" pitchFamily="2"/>
                <a:cs typeface="Lohit Devanagari" pitchFamily="2"/>
              </a:rPr>
              <a:t>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504574" y="1587399"/>
            <a:ext cx="269563" cy="323199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633" dirty="0">
                <a:latin typeface="Liberation Sans" pitchFamily="18"/>
                <a:ea typeface="WenQuanYi Zen Hei" pitchFamily="2"/>
                <a:cs typeface="Lohit Devanagari" pitchFamily="2"/>
              </a:rPr>
              <a:t>3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370814" y="1587399"/>
            <a:ext cx="269563" cy="323199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633" dirty="0">
                <a:latin typeface="Liberation Sans" pitchFamily="18"/>
                <a:ea typeface="WenQuanYi Zen Hei" pitchFamily="2"/>
                <a:cs typeface="Lohit Devanagari" pitchFamily="2"/>
              </a:rPr>
              <a:t>6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55391" y="3295916"/>
            <a:ext cx="254687" cy="259783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270" dirty="0">
                <a:latin typeface="Tw Cen MT" pitchFamily="18"/>
                <a:ea typeface="WenQuanYi Zen Hei" pitchFamily="2"/>
                <a:cs typeface="Lohit Devanagari" pitchFamily="2"/>
              </a:rPr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887167" y="3627691"/>
            <a:ext cx="254687" cy="259783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270" dirty="0">
                <a:latin typeface="Tw Cen MT" pitchFamily="18"/>
                <a:ea typeface="WenQuanYi Zen Hei" pitchFamily="2"/>
                <a:cs typeface="Lohit Devanagari" pitchFamily="2"/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53055" y="3411515"/>
            <a:ext cx="254687" cy="259783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270" dirty="0">
                <a:latin typeface="Tw Cen MT" pitchFamily="18"/>
                <a:ea typeface="WenQuanYi Zen Hei" pitchFamily="2"/>
                <a:cs typeface="Lohit Devanagari" pitchFamily="2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467775" y="3411515"/>
            <a:ext cx="254687" cy="259783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270" dirty="0">
                <a:latin typeface="Tw Cen MT" pitchFamily="18"/>
                <a:ea typeface="WenQuanYi Zen Hei" pitchFamily="2"/>
                <a:cs typeface="Lohit Devanagari" pitchFamily="2"/>
              </a:rPr>
              <a:t>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799549" y="3328571"/>
            <a:ext cx="254687" cy="259783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270" dirty="0">
                <a:latin typeface="Tw Cen MT" pitchFamily="18"/>
                <a:ea typeface="WenQuanYi Zen Hei" pitchFamily="2"/>
                <a:cs typeface="Lohit Devanagari" pitchFamily="2"/>
              </a:rPr>
              <a:t>4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795958" y="3743292"/>
            <a:ext cx="254687" cy="259783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270" dirty="0">
                <a:latin typeface="Tw Cen MT" pitchFamily="18"/>
                <a:ea typeface="WenQuanYi Zen Hei" pitchFamily="2"/>
                <a:cs typeface="Lohit Devanagari" pitchFamily="2"/>
              </a:rPr>
              <a:t>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255743" y="3535931"/>
            <a:ext cx="254687" cy="259783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270" dirty="0">
                <a:latin typeface="Tw Cen MT" pitchFamily="18"/>
                <a:ea typeface="WenQuanYi Zen Hei" pitchFamily="2"/>
                <a:cs typeface="Lohit Devanagari" pitchFamily="2"/>
              </a:rPr>
              <a:t>6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25397" y="3793579"/>
            <a:ext cx="254687" cy="259783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270" dirty="0">
                <a:latin typeface="Tw Cen MT" pitchFamily="18"/>
                <a:ea typeface="WenQuanYi Zen Hei" pitchFamily="2"/>
                <a:cs typeface="Lohit Devanagari" pitchFamily="2"/>
              </a:rPr>
              <a:t>7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63101" y="3337387"/>
            <a:ext cx="254687" cy="259783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270" dirty="0">
                <a:latin typeface="Tw Cen MT" pitchFamily="18"/>
                <a:ea typeface="WenQuanYi Zen Hei" pitchFamily="2"/>
                <a:cs typeface="Lohit Devanagari" pitchFamily="2"/>
              </a:rPr>
              <a:t>8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836351" y="3577403"/>
            <a:ext cx="254687" cy="259783"/>
          </a:xfrm>
          <a:prstGeom prst="rect">
            <a:avLst/>
          </a:prstGeom>
          <a:noFill/>
          <a:ln>
            <a:noFill/>
          </a:ln>
        </p:spPr>
        <p:txBody>
          <a:bodyPr vert="horz" wrap="none" lIns="81630" tIns="40815" rIns="81630" bIns="40815" anchorCtr="0" compatLnSpc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r>
              <a:rPr lang="en-US" sz="1270" dirty="0">
                <a:latin typeface="Tw Cen MT" pitchFamily="18"/>
                <a:ea typeface="WenQuanYi Zen Hei" pitchFamily="2"/>
                <a:cs typeface="Lohit Devanagari" pitchFamily="2"/>
              </a:rPr>
              <a:t>9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336801" y="6539400"/>
            <a:ext cx="1451520" cy="20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5" tIns="41468" rIns="82935" bIns="41468" rtlCol="0" anchor="ctr"/>
          <a:lstStyle/>
          <a:p>
            <a:pPr algn="ctr"/>
            <a:endParaRPr lang="en-US" sz="1633"/>
          </a:p>
        </p:txBody>
      </p:sp>
      <p:sp>
        <p:nvSpPr>
          <p:cNvPr id="73" name="TextBox 72"/>
          <p:cNvSpPr txBox="1"/>
          <p:nvPr/>
        </p:nvSpPr>
        <p:spPr>
          <a:xfrm>
            <a:off x="7475041" y="6470281"/>
            <a:ext cx="1589760" cy="335033"/>
          </a:xfrm>
          <a:prstGeom prst="rect">
            <a:avLst/>
          </a:prstGeom>
          <a:noFill/>
        </p:spPr>
        <p:txBody>
          <a:bodyPr wrap="square" lIns="82935" tIns="41468" rIns="82935" bIns="41468" rtlCol="0">
            <a:spAutoFit/>
          </a:bodyPr>
          <a:lstStyle/>
          <a:p>
            <a:r>
              <a:rPr lang="en-US" sz="1633" dirty="0"/>
              <a:t>LA-UR-13-23729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475040" y="6539400"/>
            <a:ext cx="1520640" cy="20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76" name="TextBox 75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1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14720" y="53903"/>
            <a:ext cx="8294400" cy="1311128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err="1"/>
              <a:t>Isosurface</a:t>
            </a:r>
            <a:r>
              <a:rPr lang="en-US" dirty="0"/>
              <a:t> with Marching </a:t>
            </a:r>
            <a:r>
              <a:rPr lang="en-US" dirty="0" smtClean="0"/>
              <a:t>Cubes Algorithm</a:t>
            </a:r>
            <a:endParaRPr lang="en-US" dirty="0"/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 cstate="print"/>
          <a:srcRect l="18676" t="24857" r="17039" b="7714"/>
          <a:stretch>
            <a:fillRect/>
          </a:stretch>
        </p:blipFill>
        <p:spPr bwMode="auto">
          <a:xfrm>
            <a:off x="1033130" y="1582088"/>
            <a:ext cx="6718390" cy="4404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336801" y="6539400"/>
            <a:ext cx="1451520" cy="20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5" tIns="41468" rIns="82935" bIns="41468" rtlCol="0" anchor="ctr"/>
          <a:lstStyle/>
          <a:p>
            <a:pPr algn="ctr"/>
            <a:endParaRPr lang="en-US" sz="1633"/>
          </a:p>
        </p:txBody>
      </p:sp>
      <p:sp>
        <p:nvSpPr>
          <p:cNvPr id="5" name="TextBox 4"/>
          <p:cNvSpPr txBox="1"/>
          <p:nvPr/>
        </p:nvSpPr>
        <p:spPr>
          <a:xfrm>
            <a:off x="7475041" y="6470281"/>
            <a:ext cx="1589760" cy="335033"/>
          </a:xfrm>
          <a:prstGeom prst="rect">
            <a:avLst/>
          </a:prstGeom>
          <a:noFill/>
        </p:spPr>
        <p:txBody>
          <a:bodyPr wrap="square" lIns="82935" tIns="41468" rIns="82935" bIns="41468" rtlCol="0">
            <a:spAutoFit/>
          </a:bodyPr>
          <a:lstStyle/>
          <a:p>
            <a:r>
              <a:rPr lang="en-US" sz="1633" dirty="0"/>
              <a:t>LA-UR-13-23729</a:t>
            </a:r>
          </a:p>
        </p:txBody>
      </p:sp>
      <p:sp>
        <p:nvSpPr>
          <p:cNvPr id="6" name="Rectangle 5"/>
          <p:cNvSpPr/>
          <p:nvPr/>
        </p:nvSpPr>
        <p:spPr>
          <a:xfrm>
            <a:off x="7475040" y="6539400"/>
            <a:ext cx="1520640" cy="20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8" name="TextBox 7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3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7280" y="-35266"/>
            <a:ext cx="8729280" cy="1311128"/>
          </a:xfrm>
        </p:spPr>
        <p:txBody>
          <a:bodyPr wrap="square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Variations on </a:t>
            </a:r>
            <a:r>
              <a:rPr lang="en-US" dirty="0" err="1" smtClean="0"/>
              <a:t>Isosurface</a:t>
            </a:r>
            <a:r>
              <a:rPr lang="en-US" dirty="0" smtClean="0"/>
              <a:t>: Cut Surfaces and Threshold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14721" y="1562761"/>
            <a:ext cx="4295520" cy="4860241"/>
          </a:xfrm>
        </p:spPr>
        <p:txBody>
          <a:bodyPr wrap="square"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en-US" sz="22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en-US" sz="18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1400" b="0" i="0" u="none" strike="noStrike" kern="1200">
                <a:ln>
                  <a:noFill/>
                </a:ln>
                <a:latin typeface="Tw Cen MT" pitchFamily="2"/>
                <a:ea typeface="WenQuanYi Zen Hei" pitchFamily="2"/>
                <a:cs typeface="Lohit Devanagari" pitchFamily="2"/>
              </a:defRPr>
            </a:lvl9pPr>
          </a:lstStyle>
          <a:p>
            <a:pPr lvl="0"/>
            <a:r>
              <a:rPr lang="en-US" sz="1633" dirty="0">
                <a:latin typeface="Tw Cen MT" pitchFamily="34" charset="0"/>
              </a:rPr>
              <a:t>Cut surface</a:t>
            </a:r>
          </a:p>
          <a:p>
            <a:pPr lvl="1"/>
            <a:r>
              <a:rPr lang="en-US" sz="1633" dirty="0">
                <a:latin typeface="Tw Cen MT" pitchFamily="34" charset="0"/>
              </a:rPr>
              <a:t>Two scalar fields, one for generating geometry (cut surface) the other for scalar interpolation</a:t>
            </a:r>
          </a:p>
          <a:p>
            <a:pPr lvl="1"/>
            <a:r>
              <a:rPr lang="en-US" sz="1633" dirty="0">
                <a:latin typeface="Tw Cen MT" pitchFamily="34" charset="0"/>
              </a:rPr>
              <a:t>Less than 10 LOC change, negligible performance impact to </a:t>
            </a:r>
            <a:r>
              <a:rPr lang="en-US" sz="1633" dirty="0" err="1">
                <a:latin typeface="Tw Cen MT" pitchFamily="34" charset="0"/>
              </a:rPr>
              <a:t>isosurface</a:t>
            </a:r>
            <a:endParaRPr lang="en-US" sz="1633" dirty="0">
              <a:latin typeface="Tw Cen MT" pitchFamily="34" charset="0"/>
            </a:endParaRPr>
          </a:p>
          <a:p>
            <a:pPr lvl="1"/>
            <a:r>
              <a:rPr lang="en-US" sz="1633" dirty="0">
                <a:latin typeface="Tw Cen MT" pitchFamily="34" charset="0"/>
              </a:rPr>
              <a:t>One 1D interpolation per triangle vertex</a:t>
            </a:r>
          </a:p>
          <a:p>
            <a:r>
              <a:rPr lang="en-US" sz="1633" dirty="0">
                <a:latin typeface="Tw Cen MT" pitchFamily="34" charset="0"/>
              </a:rPr>
              <a:t>Threshold</a:t>
            </a:r>
          </a:p>
          <a:p>
            <a:pPr lvl="1"/>
            <a:r>
              <a:rPr lang="en-US" sz="1633" dirty="0">
                <a:latin typeface="Tw Cen MT" pitchFamily="34" charset="0"/>
              </a:rPr>
              <a:t>Classify cells, this time based on whether value at each vertex falls within threshold range, then stream compact valid cells and generate geometry for valid cells</a:t>
            </a:r>
            <a:r>
              <a:rPr lang="en-US" sz="1633" dirty="0">
                <a:latin typeface="" pitchFamily="16"/>
              </a:rPr>
              <a:t> </a:t>
            </a:r>
          </a:p>
          <a:p>
            <a:pPr lvl="1"/>
            <a:r>
              <a:rPr lang="en-US" sz="1633" dirty="0">
                <a:latin typeface="Tw Cen MT"/>
              </a:rPr>
              <a:t>Additional pass of cell classification and stream compaction to remove interior cells </a:t>
            </a:r>
          </a:p>
        </p:txBody>
      </p:sp>
      <p:sp>
        <p:nvSpPr>
          <p:cNvPr id="4" name="Freeform 3"/>
          <p:cNvSpPr/>
          <p:nvPr/>
        </p:nvSpPr>
        <p:spPr>
          <a:xfrm>
            <a:off x="4979907" y="2094534"/>
            <a:ext cx="1700025" cy="1639286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-2147483647"/>
              <a:gd name="f9" fmla="val 2147483647"/>
              <a:gd name="f10" fmla="val 21600"/>
              <a:gd name="f11" fmla="+- 0 0 0"/>
              <a:gd name="f12" fmla="abs f4"/>
              <a:gd name="f13" fmla="abs f5"/>
              <a:gd name="f14" fmla="abs f6"/>
              <a:gd name="f15" fmla="pin 0 f0 21600"/>
              <a:gd name="f16" fmla="*/ f11 f1 1"/>
              <a:gd name="f17" fmla="?: f12 f4 1"/>
              <a:gd name="f18" fmla="?: f13 f5 1"/>
              <a:gd name="f19" fmla="?: f14 f6 1"/>
              <a:gd name="f20" fmla="val f15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+- f7 f20 0"/>
              <a:gd name="f27" fmla="+- f21 0 f2"/>
              <a:gd name="f28" fmla="min f23 f22"/>
              <a:gd name="f29" fmla="*/ f24 1 f19"/>
              <a:gd name="f30" fmla="*/ f25 1 f19"/>
              <a:gd name="f31" fmla="+- f30 0 f20"/>
              <a:gd name="f32" fmla="+- f29 0 f20"/>
              <a:gd name="f33" fmla="+- f29 0 f26"/>
              <a:gd name="f34" fmla="+- f30 0 f26"/>
              <a:gd name="f35" fmla="val f29"/>
              <a:gd name="f36" fmla="val f30"/>
              <a:gd name="f37" fmla="*/ f7 f28 1"/>
              <a:gd name="f38" fmla="*/ f15 f28 1"/>
              <a:gd name="f39" fmla="*/ f26 f28 1"/>
              <a:gd name="f40" fmla="*/ f30 f28 1"/>
              <a:gd name="f41" fmla="*/ f29 f28 1"/>
              <a:gd name="f42" fmla="*/ f33 1 2"/>
              <a:gd name="f43" fmla="*/ f34 1 2"/>
              <a:gd name="f44" fmla="*/ f32 f28 1"/>
              <a:gd name="f45" fmla="*/ f36 f28 1"/>
              <a:gd name="f46" fmla="*/ f35 f28 1"/>
              <a:gd name="f47" fmla="*/ f31 f28 1"/>
              <a:gd name="f48" fmla="+- f26 f42 0"/>
              <a:gd name="f49" fmla="+- f26 f43 0"/>
              <a:gd name="f50" fmla="*/ f42 f28 1"/>
              <a:gd name="f51" fmla="*/ f43 f28 1"/>
              <a:gd name="f52" fmla="*/ f48 f28 1"/>
              <a:gd name="f53" fmla="*/ f49 f28 1"/>
            </a:gdLst>
            <a:ahLst>
              <a:ahXY gdRefY="f0" minY="f7" maxY="f10">
                <a:pos x="f37" y="f3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2" y="f37"/>
              </a:cxn>
              <a:cxn ang="f27">
                <a:pos x="f50" y="f39"/>
              </a:cxn>
              <a:cxn ang="f27">
                <a:pos x="f37" y="f53"/>
              </a:cxn>
              <a:cxn ang="f27">
                <a:pos x="f50" y="f40"/>
              </a:cxn>
              <a:cxn ang="f27">
                <a:pos x="f44" y="f53"/>
              </a:cxn>
              <a:cxn ang="f27">
                <a:pos x="f41" y="f51"/>
              </a:cxn>
            </a:cxnLst>
            <a:rect l="f37" t="f39" r="f44" b="f45"/>
            <a:pathLst>
              <a:path>
                <a:moveTo>
                  <a:pt x="f37" y="f45"/>
                </a:moveTo>
                <a:lnTo>
                  <a:pt x="f37" y="f39"/>
                </a:lnTo>
                <a:lnTo>
                  <a:pt x="f39" y="f37"/>
                </a:lnTo>
                <a:lnTo>
                  <a:pt x="f46" y="f37"/>
                </a:lnTo>
                <a:lnTo>
                  <a:pt x="f46" y="f47"/>
                </a:lnTo>
                <a:lnTo>
                  <a:pt x="f44" y="f45"/>
                </a:lnTo>
                <a:close/>
              </a:path>
              <a:path>
                <a:moveTo>
                  <a:pt x="f37" y="f39"/>
                </a:moveTo>
                <a:lnTo>
                  <a:pt x="f39" y="f37"/>
                </a:lnTo>
                <a:lnTo>
                  <a:pt x="f46" y="f37"/>
                </a:lnTo>
                <a:lnTo>
                  <a:pt x="f44" y="f39"/>
                </a:lnTo>
                <a:close/>
              </a:path>
              <a:path>
                <a:moveTo>
                  <a:pt x="f44" y="f45"/>
                </a:moveTo>
                <a:lnTo>
                  <a:pt x="f44" y="f39"/>
                </a:lnTo>
                <a:lnTo>
                  <a:pt x="f46" y="f37"/>
                </a:lnTo>
                <a:lnTo>
                  <a:pt x="f46" y="f47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" name="Straight Connector 4"/>
          <p:cNvSpPr/>
          <p:nvPr/>
        </p:nvSpPr>
        <p:spPr>
          <a:xfrm>
            <a:off x="5405076" y="2094534"/>
            <a:ext cx="0" cy="121444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" name="Freeform 5"/>
          <p:cNvSpPr/>
          <p:nvPr/>
        </p:nvSpPr>
        <p:spPr>
          <a:xfrm rot="2702560">
            <a:off x="5782159" y="2158856"/>
            <a:ext cx="875484" cy="797765"/>
          </a:xfrm>
          <a:custGeom>
            <a:avLst>
              <a:gd name="f0" fmla="val 10629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-2147483647"/>
              <a:gd name="f9" fmla="val 2147483647"/>
              <a:gd name="f10" fmla="+- 0 0 0"/>
              <a:gd name="f11" fmla="*/ f4 1 21600"/>
              <a:gd name="f12" fmla="*/ f5 1 21600"/>
              <a:gd name="f13" fmla="pin 0 f0 21600"/>
              <a:gd name="f14" fmla="*/ f10 f1 1"/>
              <a:gd name="f15" fmla="val f13"/>
              <a:gd name="f16" fmla="*/ f13 1 2"/>
              <a:gd name="f17" fmla="*/ f13 f11 1"/>
              <a:gd name="f18" fmla="*/ f6 f12 1"/>
              <a:gd name="f19" fmla="*/ 18000 f12 1"/>
              <a:gd name="f20" fmla="*/ 10800 f12 1"/>
              <a:gd name="f21" fmla="*/ 10800 f11 1"/>
              <a:gd name="f22" fmla="*/ 0 f12 1"/>
              <a:gd name="f23" fmla="*/ f14 1 f3"/>
              <a:gd name="f24" fmla="*/ 0 f11 1"/>
              <a:gd name="f25" fmla="*/ 21600 f12 1"/>
              <a:gd name="f26" fmla="*/ 21600 f11 1"/>
              <a:gd name="f27" fmla="+- f16 10800 0"/>
              <a:gd name="f28" fmla="+- 21600 0 f15"/>
              <a:gd name="f29" fmla="*/ f16 f11 1"/>
              <a:gd name="f30" fmla="+- f23 0 f2"/>
              <a:gd name="f31" fmla="*/ f28 1 2"/>
              <a:gd name="f32" fmla="*/ f27 f11 1"/>
              <a:gd name="f33" fmla="+- 21600 0 f31"/>
              <a:gd name="f34" fmla="*/ f33 f11 1"/>
            </a:gdLst>
            <a:ahLst>
              <a:ahXY gdRefX="f0" minX="f6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21" y="f22"/>
              </a:cxn>
              <a:cxn ang="f30">
                <a:pos x="f29" y="f20"/>
              </a:cxn>
              <a:cxn ang="f30">
                <a:pos x="f24" y="f25"/>
              </a:cxn>
              <a:cxn ang="f30">
                <a:pos x="f21" y="f25"/>
              </a:cxn>
              <a:cxn ang="f30">
                <a:pos x="f26" y="f25"/>
              </a:cxn>
              <a:cxn ang="f30">
                <a:pos x="f34" y="f20"/>
              </a:cxn>
            </a:cxnLst>
            <a:rect l="f29" t="f20" r="f32" b="f19"/>
            <a:pathLst>
              <a:path w="21600" h="21600">
                <a:moveTo>
                  <a:pt x="f15" y="f6"/>
                </a:moveTo>
                <a:lnTo>
                  <a:pt x="f7" y="f7"/>
                </a:lnTo>
                <a:lnTo>
                  <a:pt x="f6" y="f7"/>
                </a:lnTo>
                <a:close/>
              </a:path>
            </a:pathLst>
          </a:custGeom>
          <a:solidFill>
            <a:srgbClr val="99CCFF">
              <a:alpha val="50000"/>
            </a:srgbClr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" name="Straight Connector 6"/>
          <p:cNvSpPr/>
          <p:nvPr/>
        </p:nvSpPr>
        <p:spPr>
          <a:xfrm flipH="1">
            <a:off x="5405076" y="3308649"/>
            <a:ext cx="127518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 flipV="1">
            <a:off x="4979906" y="3308651"/>
            <a:ext cx="425170" cy="42517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033587" y="2098780"/>
            <a:ext cx="1700025" cy="1639286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-2147483647"/>
              <a:gd name="f9" fmla="val 2147483647"/>
              <a:gd name="f10" fmla="val 21600"/>
              <a:gd name="f11" fmla="+- 0 0 0"/>
              <a:gd name="f12" fmla="abs f4"/>
              <a:gd name="f13" fmla="abs f5"/>
              <a:gd name="f14" fmla="abs f6"/>
              <a:gd name="f15" fmla="pin 0 f0 21600"/>
              <a:gd name="f16" fmla="*/ f11 f1 1"/>
              <a:gd name="f17" fmla="?: f12 f4 1"/>
              <a:gd name="f18" fmla="?: f13 f5 1"/>
              <a:gd name="f19" fmla="?: f14 f6 1"/>
              <a:gd name="f20" fmla="val f15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+- f7 f20 0"/>
              <a:gd name="f27" fmla="+- f21 0 f2"/>
              <a:gd name="f28" fmla="min f23 f22"/>
              <a:gd name="f29" fmla="*/ f24 1 f19"/>
              <a:gd name="f30" fmla="*/ f25 1 f19"/>
              <a:gd name="f31" fmla="+- f30 0 f20"/>
              <a:gd name="f32" fmla="+- f29 0 f20"/>
              <a:gd name="f33" fmla="+- f29 0 f26"/>
              <a:gd name="f34" fmla="+- f30 0 f26"/>
              <a:gd name="f35" fmla="val f29"/>
              <a:gd name="f36" fmla="val f30"/>
              <a:gd name="f37" fmla="*/ f7 f28 1"/>
              <a:gd name="f38" fmla="*/ f15 f28 1"/>
              <a:gd name="f39" fmla="*/ f26 f28 1"/>
              <a:gd name="f40" fmla="*/ f30 f28 1"/>
              <a:gd name="f41" fmla="*/ f29 f28 1"/>
              <a:gd name="f42" fmla="*/ f33 1 2"/>
              <a:gd name="f43" fmla="*/ f34 1 2"/>
              <a:gd name="f44" fmla="*/ f32 f28 1"/>
              <a:gd name="f45" fmla="*/ f36 f28 1"/>
              <a:gd name="f46" fmla="*/ f35 f28 1"/>
              <a:gd name="f47" fmla="*/ f31 f28 1"/>
              <a:gd name="f48" fmla="+- f26 f42 0"/>
              <a:gd name="f49" fmla="+- f26 f43 0"/>
              <a:gd name="f50" fmla="*/ f42 f28 1"/>
              <a:gd name="f51" fmla="*/ f43 f28 1"/>
              <a:gd name="f52" fmla="*/ f48 f28 1"/>
              <a:gd name="f53" fmla="*/ f49 f28 1"/>
            </a:gdLst>
            <a:ahLst>
              <a:ahXY gdRefY="f0" minY="f7" maxY="f10">
                <a:pos x="f37" y="f3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2" y="f37"/>
              </a:cxn>
              <a:cxn ang="f27">
                <a:pos x="f50" y="f39"/>
              </a:cxn>
              <a:cxn ang="f27">
                <a:pos x="f37" y="f53"/>
              </a:cxn>
              <a:cxn ang="f27">
                <a:pos x="f50" y="f40"/>
              </a:cxn>
              <a:cxn ang="f27">
                <a:pos x="f44" y="f53"/>
              </a:cxn>
              <a:cxn ang="f27">
                <a:pos x="f41" y="f51"/>
              </a:cxn>
            </a:cxnLst>
            <a:rect l="f37" t="f39" r="f44" b="f45"/>
            <a:pathLst>
              <a:path>
                <a:moveTo>
                  <a:pt x="f37" y="f45"/>
                </a:moveTo>
                <a:lnTo>
                  <a:pt x="f37" y="f39"/>
                </a:lnTo>
                <a:lnTo>
                  <a:pt x="f39" y="f37"/>
                </a:lnTo>
                <a:lnTo>
                  <a:pt x="f46" y="f37"/>
                </a:lnTo>
                <a:lnTo>
                  <a:pt x="f46" y="f47"/>
                </a:lnTo>
                <a:lnTo>
                  <a:pt x="f44" y="f45"/>
                </a:lnTo>
                <a:close/>
              </a:path>
              <a:path>
                <a:moveTo>
                  <a:pt x="f37" y="f39"/>
                </a:moveTo>
                <a:lnTo>
                  <a:pt x="f39" y="f37"/>
                </a:lnTo>
                <a:lnTo>
                  <a:pt x="f46" y="f37"/>
                </a:lnTo>
                <a:lnTo>
                  <a:pt x="f44" y="f39"/>
                </a:lnTo>
                <a:close/>
              </a:path>
              <a:path>
                <a:moveTo>
                  <a:pt x="f44" y="f45"/>
                </a:moveTo>
                <a:lnTo>
                  <a:pt x="f44" y="f39"/>
                </a:lnTo>
                <a:lnTo>
                  <a:pt x="f46" y="f37"/>
                </a:lnTo>
                <a:lnTo>
                  <a:pt x="f46" y="f47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6" name="Straight Connector 15"/>
          <p:cNvSpPr/>
          <p:nvPr/>
        </p:nvSpPr>
        <p:spPr>
          <a:xfrm>
            <a:off x="7458757" y="2098778"/>
            <a:ext cx="0" cy="121444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8" name="Straight Connector 17"/>
          <p:cNvSpPr/>
          <p:nvPr/>
        </p:nvSpPr>
        <p:spPr>
          <a:xfrm flipH="1">
            <a:off x="7458756" y="3312895"/>
            <a:ext cx="127518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 flipV="1">
            <a:off x="7033586" y="3312896"/>
            <a:ext cx="425170" cy="42517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5307110" y="2410308"/>
            <a:ext cx="63612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headEnd type="arrow"/>
            <a:tailEnd type="arrow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6312235" y="2203602"/>
            <a:ext cx="367697" cy="38304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headEnd type="arrow"/>
            <a:tailEnd type="arrow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6176717" y="2745351"/>
            <a:ext cx="5550" cy="63612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headEnd type="arrow"/>
            <a:tailEnd type="arrow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597088" y="2475619"/>
            <a:ext cx="52248" cy="5224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459182" y="2250298"/>
            <a:ext cx="52248" cy="5224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6243659" y="3073860"/>
            <a:ext cx="52248" cy="5224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6" name="Freeform 25"/>
          <p:cNvSpPr/>
          <p:nvPr/>
        </p:nvSpPr>
        <p:spPr>
          <a:xfrm rot="2702560">
            <a:off x="7874799" y="2131622"/>
            <a:ext cx="875484" cy="797765"/>
          </a:xfrm>
          <a:custGeom>
            <a:avLst>
              <a:gd name="f0" fmla="val 10629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-2147483647"/>
              <a:gd name="f9" fmla="val 2147483647"/>
              <a:gd name="f10" fmla="+- 0 0 0"/>
              <a:gd name="f11" fmla="*/ f4 1 21600"/>
              <a:gd name="f12" fmla="*/ f5 1 21600"/>
              <a:gd name="f13" fmla="pin 0 f0 21600"/>
              <a:gd name="f14" fmla="*/ f10 f1 1"/>
              <a:gd name="f15" fmla="val f13"/>
              <a:gd name="f16" fmla="*/ f13 1 2"/>
              <a:gd name="f17" fmla="*/ f13 f11 1"/>
              <a:gd name="f18" fmla="*/ f6 f12 1"/>
              <a:gd name="f19" fmla="*/ 18000 f12 1"/>
              <a:gd name="f20" fmla="*/ 10800 f12 1"/>
              <a:gd name="f21" fmla="*/ 10800 f11 1"/>
              <a:gd name="f22" fmla="*/ 0 f12 1"/>
              <a:gd name="f23" fmla="*/ f14 1 f3"/>
              <a:gd name="f24" fmla="*/ 0 f11 1"/>
              <a:gd name="f25" fmla="*/ 21600 f12 1"/>
              <a:gd name="f26" fmla="*/ 21600 f11 1"/>
              <a:gd name="f27" fmla="+- f16 10800 0"/>
              <a:gd name="f28" fmla="+- 21600 0 f15"/>
              <a:gd name="f29" fmla="*/ f16 f11 1"/>
              <a:gd name="f30" fmla="+- f23 0 f2"/>
              <a:gd name="f31" fmla="*/ f28 1 2"/>
              <a:gd name="f32" fmla="*/ f27 f11 1"/>
              <a:gd name="f33" fmla="+- 21600 0 f31"/>
              <a:gd name="f34" fmla="*/ f33 f11 1"/>
            </a:gdLst>
            <a:ahLst>
              <a:ahXY gdRefX="f0" minX="f6" maxX="f7">
                <a:pos x="f17" y="f1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21" y="f22"/>
              </a:cxn>
              <a:cxn ang="f30">
                <a:pos x="f29" y="f20"/>
              </a:cxn>
              <a:cxn ang="f30">
                <a:pos x="f24" y="f25"/>
              </a:cxn>
              <a:cxn ang="f30">
                <a:pos x="f21" y="f25"/>
              </a:cxn>
              <a:cxn ang="f30">
                <a:pos x="f26" y="f25"/>
              </a:cxn>
              <a:cxn ang="f30">
                <a:pos x="f34" y="f20"/>
              </a:cxn>
            </a:cxnLst>
            <a:rect l="f29" t="f20" r="f32" b="f19"/>
            <a:pathLst>
              <a:path w="21600" h="21600">
                <a:moveTo>
                  <a:pt x="f15" y="f6"/>
                </a:moveTo>
                <a:lnTo>
                  <a:pt x="f7" y="f7"/>
                </a:lnTo>
                <a:lnTo>
                  <a:pt x="f6" y="f7"/>
                </a:lnTo>
                <a:close/>
              </a:path>
            </a:pathLst>
          </a:custGeom>
          <a:solidFill>
            <a:srgbClr val="99CCFF">
              <a:alpha val="50000"/>
            </a:srgbClr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36801" y="6539400"/>
            <a:ext cx="1451520" cy="207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5" tIns="41468" rIns="82935" bIns="41468" rtlCol="0" anchor="ctr"/>
          <a:lstStyle/>
          <a:p>
            <a:pPr algn="ctr"/>
            <a:endParaRPr lang="en-US" sz="1633"/>
          </a:p>
        </p:txBody>
      </p:sp>
      <p:sp>
        <p:nvSpPr>
          <p:cNvPr id="54" name="Freeform 53"/>
          <p:cNvSpPr/>
          <p:nvPr/>
        </p:nvSpPr>
        <p:spPr>
          <a:xfrm>
            <a:off x="5806080" y="4147560"/>
            <a:ext cx="2073600" cy="194918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5" name="Straight Connector 54"/>
          <p:cNvSpPr/>
          <p:nvPr/>
        </p:nvSpPr>
        <p:spPr>
          <a:xfrm>
            <a:off x="6151572" y="4147560"/>
            <a:ext cx="0" cy="194918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6" name="Straight Connector 55"/>
          <p:cNvSpPr/>
          <p:nvPr/>
        </p:nvSpPr>
        <p:spPr>
          <a:xfrm>
            <a:off x="6497389" y="4147560"/>
            <a:ext cx="0" cy="194918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7" name="Straight Connector 56"/>
          <p:cNvSpPr/>
          <p:nvPr/>
        </p:nvSpPr>
        <p:spPr>
          <a:xfrm>
            <a:off x="6842880" y="4147560"/>
            <a:ext cx="0" cy="194918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8" name="Straight Connector 57"/>
          <p:cNvSpPr/>
          <p:nvPr/>
        </p:nvSpPr>
        <p:spPr>
          <a:xfrm>
            <a:off x="7188372" y="4147560"/>
            <a:ext cx="0" cy="194918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9" name="Straight Connector 58"/>
          <p:cNvSpPr/>
          <p:nvPr/>
        </p:nvSpPr>
        <p:spPr>
          <a:xfrm>
            <a:off x="7534189" y="4147560"/>
            <a:ext cx="0" cy="194918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0" name="Straight Connector 59"/>
          <p:cNvSpPr/>
          <p:nvPr/>
        </p:nvSpPr>
        <p:spPr>
          <a:xfrm>
            <a:off x="5806080" y="4797398"/>
            <a:ext cx="207360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1" name="Straight Connector 60"/>
          <p:cNvSpPr/>
          <p:nvPr/>
        </p:nvSpPr>
        <p:spPr>
          <a:xfrm>
            <a:off x="5806080" y="5771826"/>
            <a:ext cx="207360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2" name="Straight Connector 61"/>
          <p:cNvSpPr/>
          <p:nvPr/>
        </p:nvSpPr>
        <p:spPr>
          <a:xfrm>
            <a:off x="5806080" y="5446908"/>
            <a:ext cx="207360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3" name="Straight Connector 62"/>
          <p:cNvSpPr/>
          <p:nvPr/>
        </p:nvSpPr>
        <p:spPr>
          <a:xfrm>
            <a:off x="5806080" y="5122316"/>
            <a:ext cx="207360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6151571" y="4472479"/>
            <a:ext cx="345818" cy="324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6497390" y="4472479"/>
            <a:ext cx="345491" cy="324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6842880" y="4472479"/>
            <a:ext cx="345491" cy="324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6151571" y="4797398"/>
            <a:ext cx="345818" cy="324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6842880" y="4797398"/>
            <a:ext cx="345491" cy="324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6840269" y="5122316"/>
            <a:ext cx="345491" cy="32459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6151571" y="5122316"/>
            <a:ext cx="345818" cy="32459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6151571" y="5446908"/>
            <a:ext cx="345818" cy="324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6494449" y="5446908"/>
            <a:ext cx="345818" cy="324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6842880" y="5446908"/>
            <a:ext cx="345491" cy="324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7188371" y="5122316"/>
            <a:ext cx="345818" cy="32459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7188371" y="5446908"/>
            <a:ext cx="345818" cy="324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18360">
            <a:solidFill>
              <a:srgbClr val="0000FF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6" name="Straight Connector 75"/>
          <p:cNvSpPr/>
          <p:nvPr/>
        </p:nvSpPr>
        <p:spPr>
          <a:xfrm>
            <a:off x="5806080" y="4479336"/>
            <a:ext cx="207360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0" tIns="40815" rIns="81630" bIns="40815"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7" name="Freeform 76"/>
          <p:cNvSpPr/>
          <p:nvPr/>
        </p:nvSpPr>
        <p:spPr>
          <a:xfrm>
            <a:off x="6497390" y="4797398"/>
            <a:ext cx="345491" cy="324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6494449" y="5122316"/>
            <a:ext cx="345818" cy="32459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8360">
            <a:solidFill>
              <a:srgbClr val="000000"/>
            </a:solidFill>
            <a:prstDash val="solid"/>
          </a:ln>
        </p:spPr>
        <p:txBody>
          <a:bodyPr vert="horz" wrap="none" lIns="89793" tIns="48977" rIns="89793" bIns="48977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en-US" sz="1633" dirty="0"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75041" y="6470281"/>
            <a:ext cx="1589760" cy="335033"/>
          </a:xfrm>
          <a:prstGeom prst="rect">
            <a:avLst/>
          </a:prstGeom>
          <a:noFill/>
        </p:spPr>
        <p:txBody>
          <a:bodyPr wrap="square" lIns="82935" tIns="41468" rIns="82935" bIns="41468" rtlCol="0">
            <a:spAutoFit/>
          </a:bodyPr>
          <a:lstStyle/>
          <a:p>
            <a:r>
              <a:rPr lang="en-US" sz="1633" dirty="0"/>
              <a:t>LA-UR-13-23729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475040" y="6539400"/>
            <a:ext cx="1520640" cy="20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49" name="TextBox 48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4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Introductory Tutorial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get started using VTK-m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41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required:</a:t>
            </a:r>
          </a:p>
          <a:p>
            <a:pPr lvl="1"/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err="1" smtClean="0"/>
              <a:t>CMake</a:t>
            </a:r>
            <a:r>
              <a:rPr lang="en-US" dirty="0" smtClean="0"/>
              <a:t> (2.10 or newer)</a:t>
            </a:r>
          </a:p>
          <a:p>
            <a:pPr lvl="1"/>
            <a:r>
              <a:rPr lang="en-US" dirty="0" smtClean="0"/>
              <a:t>Boost 1.48.0 (or newer)</a:t>
            </a:r>
          </a:p>
          <a:p>
            <a:pPr lvl="1"/>
            <a:r>
              <a:rPr lang="en-US" dirty="0" smtClean="0"/>
              <a:t>Linux, Mac OS X, or MSVC</a:t>
            </a:r>
          </a:p>
          <a:p>
            <a:r>
              <a:rPr lang="en-US" dirty="0" smtClean="0"/>
              <a:t>For CUDA backend:</a:t>
            </a:r>
          </a:p>
          <a:p>
            <a:pPr lvl="1"/>
            <a:r>
              <a:rPr lang="en-US" dirty="0" smtClean="0"/>
              <a:t>CUDA Toolkit 7+</a:t>
            </a:r>
          </a:p>
          <a:p>
            <a:pPr lvl="1"/>
            <a:r>
              <a:rPr lang="en-US" dirty="0" smtClean="0"/>
              <a:t>Thrust (comes with CUDA)</a:t>
            </a:r>
          </a:p>
          <a:p>
            <a:r>
              <a:rPr lang="en-US" dirty="0" smtClean="0"/>
              <a:t>For Intel Threading Building Blocks backend:</a:t>
            </a:r>
          </a:p>
          <a:p>
            <a:pPr lvl="1"/>
            <a:r>
              <a:rPr lang="en-US" dirty="0" smtClean="0"/>
              <a:t>TBB library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1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6" y="33431"/>
            <a:ext cx="8785412" cy="1325563"/>
          </a:xfrm>
        </p:spPr>
        <p:txBody>
          <a:bodyPr/>
          <a:lstStyle/>
          <a:p>
            <a:r>
              <a:rPr lang="en-US" dirty="0" smtClean="0"/>
              <a:t>Getting, Building, and Running  </a:t>
            </a:r>
            <a:r>
              <a:rPr lang="en-US" dirty="0" smtClean="0"/>
              <a:t>VTK-m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3247"/>
            <a:ext cx="7886700" cy="435133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http://m.vtk.org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Building VTK-m</a:t>
            </a:r>
            <a:endParaRPr lang="en-US" dirty="0" smtClean="0"/>
          </a:p>
          <a:p>
            <a:r>
              <a:rPr lang="en-US" dirty="0" smtClean="0"/>
              <a:t>Clone from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</a:p>
          <a:p>
            <a:pPr lvl="1"/>
            <a:r>
              <a:rPr lang="en-US" dirty="0" smtClean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gitlab.kitware.com/vtk/vtk-m.git</a:t>
            </a:r>
            <a:endParaRPr lang="en-US" dirty="0" smtClean="0"/>
          </a:p>
          <a:p>
            <a:r>
              <a:rPr lang="en-US" dirty="0">
                <a:sym typeface="Wingdings"/>
              </a:rPr>
              <a:t>Run </a:t>
            </a:r>
            <a:r>
              <a:rPr lang="en-US" dirty="0" err="1">
                <a:sym typeface="Wingdings"/>
              </a:rPr>
              <a:t>ccmake</a:t>
            </a:r>
            <a:r>
              <a:rPr lang="en-US" dirty="0">
                <a:sym typeface="Wingdings"/>
              </a:rPr>
              <a:t> (or </a:t>
            </a:r>
            <a:r>
              <a:rPr lang="en-US" dirty="0" err="1">
                <a:sym typeface="Wingdings"/>
              </a:rPr>
              <a:t>cmake-gui</a:t>
            </a:r>
            <a:r>
              <a:rPr lang="en-US" dirty="0">
                <a:sym typeface="Wingdings"/>
              </a:rPr>
              <a:t>) pointing back to source </a:t>
            </a:r>
            <a:r>
              <a:rPr lang="en-US" dirty="0" smtClean="0">
                <a:sym typeface="Wingdings"/>
              </a:rPr>
              <a:t>directory</a:t>
            </a:r>
          </a:p>
          <a:p>
            <a:r>
              <a:rPr lang="en-US" dirty="0">
                <a:sym typeface="Wingdings"/>
              </a:rPr>
              <a:t>Run make (or use your favorite IDE)</a:t>
            </a:r>
          </a:p>
          <a:p>
            <a:r>
              <a:rPr lang="en-US" dirty="0">
                <a:sym typeface="Wingdings"/>
              </a:rPr>
              <a:t>Run tests (“make test” or “</a:t>
            </a:r>
            <a:r>
              <a:rPr lang="en-US" dirty="0" err="1">
                <a:sym typeface="Wingdings"/>
              </a:rPr>
              <a:t>ctest</a:t>
            </a:r>
            <a:r>
              <a:rPr lang="en-US" dirty="0">
                <a:sym typeface="Wingdings"/>
              </a:rPr>
              <a:t>”)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28700" y="5036389"/>
            <a:ext cx="63627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git</a:t>
            </a:r>
            <a:r>
              <a:rPr lang="en-US" dirty="0" smtClean="0">
                <a:latin typeface="Consolas"/>
                <a:cs typeface="Consolas"/>
              </a:rPr>
              <a:t> clone http://</a:t>
            </a:r>
            <a:r>
              <a:rPr lang="en-US" dirty="0" err="1" smtClean="0">
                <a:latin typeface="Consolas"/>
                <a:cs typeface="Consolas"/>
              </a:rPr>
              <a:t>gitlab.kitware.com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vtk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vtk-m.git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 err="1" smtClean="0">
                <a:latin typeface="Consolas"/>
                <a:cs typeface="Consolas"/>
              </a:rPr>
              <a:t>mkdir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vtk</a:t>
            </a:r>
            <a:r>
              <a:rPr lang="en-US" dirty="0" smtClean="0">
                <a:latin typeface="Consolas"/>
                <a:cs typeface="Consolas"/>
              </a:rPr>
              <a:t>-m-build</a:t>
            </a:r>
          </a:p>
          <a:p>
            <a:r>
              <a:rPr lang="en-US" dirty="0" smtClean="0">
                <a:latin typeface="Consolas"/>
                <a:cs typeface="Consolas"/>
              </a:rPr>
              <a:t>cd </a:t>
            </a:r>
            <a:r>
              <a:rPr lang="en-US" dirty="0" err="1" smtClean="0">
                <a:latin typeface="Consolas"/>
                <a:cs typeface="Consolas"/>
              </a:rPr>
              <a:t>vtk</a:t>
            </a:r>
            <a:r>
              <a:rPr lang="en-US" dirty="0" smtClean="0">
                <a:latin typeface="Consolas"/>
                <a:cs typeface="Consolas"/>
              </a:rPr>
              <a:t>-m-build</a:t>
            </a:r>
          </a:p>
          <a:p>
            <a:r>
              <a:rPr lang="en-US" dirty="0" err="1" smtClean="0">
                <a:latin typeface="Consolas"/>
                <a:cs typeface="Consolas"/>
              </a:rPr>
              <a:t>ccmake</a:t>
            </a:r>
            <a:r>
              <a:rPr lang="en-US" dirty="0" smtClean="0">
                <a:latin typeface="Consolas"/>
                <a:cs typeface="Consolas"/>
              </a:rPr>
              <a:t> ../</a:t>
            </a:r>
            <a:r>
              <a:rPr lang="en-US" dirty="0" err="1" smtClean="0">
                <a:latin typeface="Consolas"/>
                <a:cs typeface="Consolas"/>
              </a:rPr>
              <a:t>vtk</a:t>
            </a:r>
            <a:r>
              <a:rPr lang="en-US" dirty="0" smtClean="0">
                <a:latin typeface="Consolas"/>
                <a:cs typeface="Consolas"/>
              </a:rPr>
              <a:t>-m</a:t>
            </a:r>
          </a:p>
          <a:p>
            <a:r>
              <a:rPr lang="en-US" dirty="0" smtClean="0">
                <a:latin typeface="Consolas"/>
                <a:cs typeface="Consolas"/>
              </a:rPr>
              <a:t>make</a:t>
            </a:r>
          </a:p>
          <a:p>
            <a:r>
              <a:rPr lang="en-US" dirty="0" err="1" smtClean="0">
                <a:latin typeface="Consolas"/>
                <a:cs typeface="Consolas"/>
              </a:rPr>
              <a:t>ctest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ArrayHandle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dirty="0" smtClean="0">
                <a:latin typeface="Consolas"/>
                <a:cs typeface="Consolas"/>
              </a:rPr>
              <a:t>::cont::</a:t>
            </a:r>
            <a:r>
              <a:rPr lang="en-US" dirty="0" err="1" smtClean="0">
                <a:solidFill>
                  <a:srgbClr val="66FFFF"/>
                </a:solidFill>
                <a:latin typeface="Consolas"/>
                <a:cs typeface="Consolas"/>
              </a:rPr>
              <a:t>ArrayHandle</a:t>
            </a: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i="1" dirty="0" smtClean="0">
                <a:latin typeface="Consolas"/>
                <a:cs typeface="Consolas"/>
              </a:rPr>
              <a:t>type</a:t>
            </a:r>
            <a:r>
              <a:rPr lang="en-US" dirty="0" smtClean="0">
                <a:latin typeface="Consolas"/>
                <a:cs typeface="Consolas"/>
              </a:rPr>
              <a:t>&gt; </a:t>
            </a:r>
            <a:r>
              <a:rPr lang="en-US" dirty="0" smtClean="0"/>
              <a:t>manages an “array” of data</a:t>
            </a:r>
          </a:p>
          <a:p>
            <a:pPr lvl="1"/>
            <a:r>
              <a:rPr lang="en-US" dirty="0" smtClean="0"/>
              <a:t>Acts like a reference-counted smart pointer to an array</a:t>
            </a:r>
          </a:p>
          <a:p>
            <a:pPr lvl="1"/>
            <a:r>
              <a:rPr lang="en-US" dirty="0" smtClean="0"/>
              <a:t>Manages transfer of data between control and execution</a:t>
            </a:r>
          </a:p>
          <a:p>
            <a:pPr lvl="1"/>
            <a:r>
              <a:rPr lang="en-US" dirty="0" smtClean="0"/>
              <a:t>Can allocate data for output</a:t>
            </a:r>
          </a:p>
          <a:p>
            <a:r>
              <a:rPr lang="en-US" dirty="0" smtClean="0"/>
              <a:t>Relevant methods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GetNumberOfValues</a:t>
            </a:r>
            <a:r>
              <a:rPr lang="en-US" dirty="0" smtClean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GetPortalConstControl</a:t>
            </a:r>
            <a:r>
              <a:rPr lang="en-US" dirty="0" smtClean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ReleaseResources</a:t>
            </a:r>
            <a:r>
              <a:rPr lang="en-US" dirty="0" smtClean="0">
                <a:latin typeface="Consolas"/>
                <a:cs typeface="Consolas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nsolas"/>
                <a:cs typeface="Consolas"/>
              </a:rPr>
              <a:t>ReleaseResourcesExecution</a:t>
            </a:r>
            <a:r>
              <a:rPr lang="en-US" dirty="0" smtClean="0">
                <a:latin typeface="Consolas"/>
                <a:cs typeface="Consolas"/>
              </a:rPr>
              <a:t>()</a:t>
            </a:r>
          </a:p>
          <a:p>
            <a:r>
              <a:rPr lang="en-US" dirty="0" smtClean="0"/>
              <a:t>Functions to create an </a:t>
            </a:r>
            <a:r>
              <a:rPr lang="en-US" dirty="0" err="1" smtClean="0"/>
              <a:t>ArrayHandle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dirty="0" smtClean="0">
                <a:latin typeface="Consolas"/>
                <a:cs typeface="Consolas"/>
              </a:rPr>
              <a:t>::cont::</a:t>
            </a:r>
            <a:r>
              <a:rPr lang="en-US" dirty="0" err="1" smtClean="0">
                <a:latin typeface="Consolas"/>
                <a:cs typeface="Consolas"/>
              </a:rPr>
              <a:t>make_ArrayHandle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i="1" dirty="0" smtClean="0">
                <a:latin typeface="Consolas"/>
                <a:cs typeface="Consolas"/>
              </a:rPr>
              <a:t>T</a:t>
            </a:r>
            <a:r>
              <a:rPr lang="en-US" dirty="0" smtClean="0">
                <a:latin typeface="Consolas"/>
                <a:cs typeface="Consolas"/>
              </a:rPr>
              <a:t>*</a:t>
            </a:r>
            <a:r>
              <a:rPr lang="en-US" dirty="0" err="1" smtClean="0">
                <a:latin typeface="Consolas"/>
                <a:cs typeface="Consolas"/>
              </a:rPr>
              <a:t>array,vtkm</a:t>
            </a:r>
            <a:r>
              <a:rPr lang="en-US" dirty="0" smtClean="0">
                <a:latin typeface="Consolas"/>
                <a:cs typeface="Consolas"/>
              </a:rPr>
              <a:t>::Id size)</a:t>
            </a: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dirty="0" smtClean="0">
                <a:latin typeface="Consolas"/>
                <a:cs typeface="Consolas"/>
              </a:rPr>
              <a:t>::cont::</a:t>
            </a:r>
            <a:r>
              <a:rPr lang="en-US" dirty="0" err="1" smtClean="0">
                <a:latin typeface="Consolas"/>
                <a:cs typeface="Consolas"/>
              </a:rPr>
              <a:t>make_ArrayHandle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const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std</a:t>
            </a:r>
            <a:r>
              <a:rPr lang="en-US" dirty="0" smtClean="0">
                <a:latin typeface="Consolas"/>
                <a:cs typeface="Consolas"/>
              </a:rPr>
              <a:t>::vector&lt;</a:t>
            </a:r>
            <a:r>
              <a:rPr lang="en-US" i="1" dirty="0" smtClean="0">
                <a:latin typeface="Consolas"/>
                <a:cs typeface="Consolas"/>
              </a:rPr>
              <a:t>T</a:t>
            </a:r>
            <a:r>
              <a:rPr lang="en-US" dirty="0" smtClean="0">
                <a:latin typeface="Consolas"/>
                <a:cs typeface="Consolas"/>
              </a:rPr>
              <a:t>&gt;&amp;vector)</a:t>
            </a:r>
          </a:p>
          <a:p>
            <a:pPr lvl="1"/>
            <a:r>
              <a:rPr lang="en-US" dirty="0" smtClean="0"/>
              <a:t>Both of these do a shallow (reference) copy.</a:t>
            </a:r>
          </a:p>
          <a:p>
            <a:pPr lvl="2"/>
            <a:r>
              <a:rPr lang="en-US" dirty="0" smtClean="0"/>
              <a:t>Do not let the original array be deleted or vector to go out of scope!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63"/>
            <a:ext cx="7886700" cy="1325563"/>
          </a:xfrm>
        </p:spPr>
        <p:txBody>
          <a:bodyPr/>
          <a:lstStyle/>
          <a:p>
            <a:r>
              <a:rPr lang="en-US" dirty="0" smtClean="0"/>
              <a:t>Array Handle Storage</a:t>
            </a:r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51898" y="1189073"/>
            <a:ext cx="3352800" cy="1066800"/>
            <a:chOff x="51898" y="2137807"/>
            <a:chExt cx="3352800" cy="1066800"/>
          </a:xfrm>
        </p:grpSpPr>
        <p:sp>
          <p:nvSpPr>
            <p:cNvPr id="3" name="Rectangle 2"/>
            <p:cNvSpPr/>
            <p:nvPr/>
          </p:nvSpPr>
          <p:spPr>
            <a:xfrm>
              <a:off x="51898" y="2137807"/>
              <a:ext cx="3352800" cy="1066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Array Handle</a:t>
              </a: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28098" y="2675414"/>
              <a:ext cx="3182920" cy="369332"/>
              <a:chOff x="128098" y="2675414"/>
              <a:chExt cx="3182920" cy="3693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28098" y="2675414"/>
                <a:ext cx="993439" cy="369332"/>
                <a:chOff x="2535965" y="5117068"/>
                <a:chExt cx="993439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2535965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x</a:t>
                    </a:r>
                    <a:r>
                      <a:rPr lang="en-US" baseline="-25000" dirty="0" smtClean="0"/>
                      <a:t>0</a:t>
                    </a:r>
                    <a:endParaRPr lang="en-US" baseline="-25000" dirty="0"/>
                  </a:p>
                </p:txBody>
              </p:sp>
              <p:sp>
                <p:nvSpPr>
                  <p:cNvPr id="6" name="Rectangle 5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283802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y</a:t>
                    </a:r>
                    <a:r>
                      <a:rPr lang="en-US" baseline="-25000" dirty="0" smtClean="0"/>
                      <a:t>0</a:t>
                    </a:r>
                    <a:endParaRPr lang="en-US" baseline="-25000" dirty="0"/>
                  </a:p>
                </p:txBody>
              </p:sp>
              <p:sp>
                <p:nvSpPr>
                  <p:cNvPr id="10" name="Rectangle 9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314840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z</a:t>
                    </a:r>
                    <a:r>
                      <a:rPr lang="en-US" baseline="-25000" dirty="0" smtClean="0"/>
                      <a:t>0</a:t>
                    </a:r>
                    <a:endParaRPr lang="en-US" baseline="-25000" dirty="0"/>
                  </a:p>
                </p:txBody>
              </p:sp>
              <p:sp>
                <p:nvSpPr>
                  <p:cNvPr id="13" name="Rectangle 12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sp>
              <p:nvSpPr>
                <p:cNvPr id="17" name="Rectangle 16"/>
                <p:cNvSpPr/>
                <p:nvPr/>
              </p:nvSpPr>
              <p:spPr>
                <a:xfrm>
                  <a:off x="2546349" y="5181600"/>
                  <a:ext cx="917239" cy="30480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1118698" y="2675414"/>
                <a:ext cx="993439" cy="369332"/>
                <a:chOff x="2535965" y="5117068"/>
                <a:chExt cx="993439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2535965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x</a:t>
                    </a:r>
                    <a:r>
                      <a:rPr lang="en-US" baseline="-25000" dirty="0" smtClean="0"/>
                      <a:t>1</a:t>
                    </a:r>
                    <a:endParaRPr lang="en-US" baseline="-25000" dirty="0"/>
                  </a:p>
                </p:txBody>
              </p:sp>
              <p:sp>
                <p:nvSpPr>
                  <p:cNvPr id="29" name="Rectangle 28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283802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y</a:t>
                    </a:r>
                    <a:r>
                      <a:rPr lang="en-US" baseline="-25000" dirty="0" smtClean="0"/>
                      <a:t>1</a:t>
                    </a:r>
                    <a:endParaRPr lang="en-US" baseline="-25000" dirty="0"/>
                  </a:p>
                </p:txBody>
              </p:sp>
              <p:sp>
                <p:nvSpPr>
                  <p:cNvPr id="27" name="Rectangle 26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314840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z</a:t>
                    </a:r>
                    <a:r>
                      <a:rPr lang="en-US" baseline="-25000" dirty="0" smtClean="0"/>
                      <a:t>1</a:t>
                    </a:r>
                    <a:endParaRPr lang="en-US" baseline="-25000" dirty="0"/>
                  </a:p>
                </p:txBody>
              </p:sp>
              <p:sp>
                <p:nvSpPr>
                  <p:cNvPr id="25" name="Rectangle 24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sp>
              <p:nvSpPr>
                <p:cNvPr id="23" name="Rectangle 22"/>
                <p:cNvSpPr/>
                <p:nvPr/>
              </p:nvSpPr>
              <p:spPr>
                <a:xfrm>
                  <a:off x="2546349" y="5181600"/>
                  <a:ext cx="917239" cy="30480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2109298" y="2675414"/>
                <a:ext cx="993439" cy="369332"/>
                <a:chOff x="2535965" y="5117068"/>
                <a:chExt cx="993439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2535965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x</a:t>
                    </a:r>
                    <a:r>
                      <a:rPr lang="en-US" baseline="-25000" dirty="0" smtClean="0"/>
                      <a:t>2</a:t>
                    </a:r>
                    <a:endParaRPr lang="en-US" baseline="-25000" dirty="0"/>
                  </a:p>
                </p:txBody>
              </p:sp>
              <p:sp>
                <p:nvSpPr>
                  <p:cNvPr id="40" name="Rectangle 39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283802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y</a:t>
                    </a:r>
                    <a:r>
                      <a:rPr lang="en-US" baseline="-25000" dirty="0" smtClean="0"/>
                      <a:t>2</a:t>
                    </a:r>
                    <a:endParaRPr lang="en-US" baseline="-25000" dirty="0"/>
                  </a:p>
                </p:txBody>
              </p:sp>
              <p:sp>
                <p:nvSpPr>
                  <p:cNvPr id="38" name="Rectangle 37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314840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z</a:t>
                    </a:r>
                    <a:r>
                      <a:rPr lang="en-US" baseline="-25000" dirty="0" smtClean="0"/>
                      <a:t>2</a:t>
                    </a:r>
                    <a:endParaRPr lang="en-US" baseline="-25000" dirty="0"/>
                  </a:p>
                </p:txBody>
              </p:sp>
              <p:sp>
                <p:nvSpPr>
                  <p:cNvPr id="36" name="Rectangle 35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sp>
              <p:nvSpPr>
                <p:cNvPr id="34" name="Rectangle 33"/>
                <p:cNvSpPr/>
                <p:nvPr/>
              </p:nvSpPr>
              <p:spPr>
                <a:xfrm>
                  <a:off x="2546349" y="5181600"/>
                  <a:ext cx="917239" cy="30480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3102737" y="2869433"/>
                <a:ext cx="208281" cy="45719"/>
                <a:chOff x="3196417" y="2865226"/>
                <a:chExt cx="208281" cy="45719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3196417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3277698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358979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6" name="Rounded Rectangle 45"/>
          <p:cNvSpPr/>
          <p:nvPr/>
        </p:nvSpPr>
        <p:spPr>
          <a:xfrm>
            <a:off x="3803942" y="1360934"/>
            <a:ext cx="1861261" cy="723078"/>
          </a:xfrm>
          <a:prstGeom prst="roundRect">
            <a:avLst/>
          </a:prstGeom>
          <a:solidFill>
            <a:srgbClr val="008040"/>
          </a:solidFill>
          <a:ln w="12700" cap="flat" cmpd="sng" algn="ctr">
            <a:solidFill>
              <a:srgbClr val="0048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Array of </a:t>
            </a:r>
            <a:r>
              <a:rPr lang="en-US" dirty="0" err="1" smtClean="0">
                <a:solidFill>
                  <a:schemeClr val="tx1"/>
                </a:solidFill>
                <a:latin typeface="Calibri"/>
                <a:cs typeface="Calibri"/>
              </a:rPr>
              <a:t>Structs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 Storage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6064448" y="1502882"/>
            <a:ext cx="3026023" cy="369332"/>
            <a:chOff x="1716642" y="3962400"/>
            <a:chExt cx="3026023" cy="369332"/>
          </a:xfrm>
        </p:grpSpPr>
        <p:grpSp>
          <p:nvGrpSpPr>
            <p:cNvPr id="60" name="Group 59"/>
            <p:cNvGrpSpPr/>
            <p:nvPr/>
          </p:nvGrpSpPr>
          <p:grpSpPr>
            <a:xfrm>
              <a:off x="1716642" y="3962400"/>
              <a:ext cx="993439" cy="369332"/>
              <a:chOff x="2535965" y="5117068"/>
              <a:chExt cx="993439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/>
              <p:cNvGrpSpPr/>
              <p:nvPr/>
            </p:nvGrpSpPr>
            <p:grpSpPr>
              <a:xfrm>
                <a:off x="2535965" y="5117068"/>
                <a:ext cx="381000" cy="369332"/>
                <a:chOff x="2535965" y="5117068"/>
                <a:chExt cx="381000" cy="369332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0</a:t>
                  </a:r>
                  <a:endParaRPr lang="en-US" baseline="-25000" dirty="0"/>
                </a:p>
              </p:txBody>
            </p:sp>
            <p:sp>
              <p:nvSpPr>
                <p:cNvPr id="70" name="Rectangle 69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2838024" y="5117068"/>
                <a:ext cx="381000" cy="369332"/>
                <a:chOff x="2535965" y="5117068"/>
                <a:chExt cx="381000" cy="369332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y</a:t>
                  </a:r>
                  <a:r>
                    <a:rPr lang="en-US" baseline="-25000" dirty="0" smtClean="0"/>
                    <a:t>0</a:t>
                  </a:r>
                  <a:endParaRPr lang="en-US" baseline="-25000" dirty="0"/>
                </a:p>
              </p:txBody>
            </p:sp>
            <p:sp>
              <p:nvSpPr>
                <p:cNvPr id="68" name="Rectangle 67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148404" y="5117068"/>
                <a:ext cx="381000" cy="369332"/>
                <a:chOff x="2535965" y="5117068"/>
                <a:chExt cx="381000" cy="369332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z</a:t>
                  </a:r>
                  <a:r>
                    <a:rPr lang="en-US" baseline="-25000" dirty="0" smtClean="0"/>
                    <a:t>0</a:t>
                  </a:r>
                  <a:endParaRPr lang="en-US" baseline="-25000" dirty="0"/>
                </a:p>
              </p:txBody>
            </p:sp>
            <p:sp>
              <p:nvSpPr>
                <p:cNvPr id="66" name="Rectangle 65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sp>
            <p:nvSpPr>
              <p:cNvPr id="64" name="Rectangle 63"/>
              <p:cNvSpPr/>
              <p:nvPr/>
            </p:nvSpPr>
            <p:spPr>
              <a:xfrm>
                <a:off x="2546349" y="5181600"/>
                <a:ext cx="917239" cy="304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2633881" y="3962400"/>
              <a:ext cx="993439" cy="369332"/>
              <a:chOff x="2535965" y="5117068"/>
              <a:chExt cx="993439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3" name="Group 72"/>
              <p:cNvGrpSpPr/>
              <p:nvPr/>
            </p:nvGrpSpPr>
            <p:grpSpPr>
              <a:xfrm>
                <a:off x="2535965" y="5117068"/>
                <a:ext cx="381000" cy="369332"/>
                <a:chOff x="2535965" y="5117068"/>
                <a:chExt cx="381000" cy="369332"/>
              </a:xfrm>
            </p:grpSpPr>
            <p:sp>
              <p:nvSpPr>
                <p:cNvPr id="81" name="TextBox 80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1</a:t>
                  </a:r>
                  <a:endParaRPr lang="en-US" baseline="-25000" dirty="0"/>
                </a:p>
              </p:txBody>
            </p:sp>
            <p:sp>
              <p:nvSpPr>
                <p:cNvPr id="82" name="Rectangle 81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2838024" y="5117068"/>
                <a:ext cx="381000" cy="369332"/>
                <a:chOff x="2535965" y="5117068"/>
                <a:chExt cx="381000" cy="369332"/>
              </a:xfrm>
            </p:grpSpPr>
            <p:sp>
              <p:nvSpPr>
                <p:cNvPr id="79" name="TextBox 78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y</a:t>
                  </a:r>
                  <a:r>
                    <a:rPr lang="en-US" baseline="-25000" dirty="0" smtClean="0"/>
                    <a:t>1</a:t>
                  </a:r>
                  <a:endParaRPr lang="en-US" baseline="-25000" dirty="0"/>
                </a:p>
              </p:txBody>
            </p:sp>
            <p:sp>
              <p:nvSpPr>
                <p:cNvPr id="80" name="Rectangle 79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3148404" y="5117068"/>
                <a:ext cx="381000" cy="369332"/>
                <a:chOff x="2535965" y="5117068"/>
                <a:chExt cx="381000" cy="369332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z</a:t>
                  </a:r>
                  <a:r>
                    <a:rPr lang="en-US" baseline="-25000" dirty="0" smtClean="0"/>
                    <a:t>1</a:t>
                  </a:r>
                  <a:endParaRPr lang="en-US" baseline="-25000" dirty="0"/>
                </a:p>
              </p:txBody>
            </p:sp>
            <p:sp>
              <p:nvSpPr>
                <p:cNvPr id="78" name="Rectangle 77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sp>
            <p:nvSpPr>
              <p:cNvPr id="76" name="Rectangle 75"/>
              <p:cNvSpPr/>
              <p:nvPr/>
            </p:nvSpPr>
            <p:spPr>
              <a:xfrm>
                <a:off x="2546349" y="5181600"/>
                <a:ext cx="917239" cy="304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3551120" y="3962400"/>
              <a:ext cx="993439" cy="369332"/>
              <a:chOff x="2535965" y="5117068"/>
              <a:chExt cx="993439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4" name="Group 83"/>
              <p:cNvGrpSpPr/>
              <p:nvPr/>
            </p:nvGrpSpPr>
            <p:grpSpPr>
              <a:xfrm>
                <a:off x="2535965" y="5117068"/>
                <a:ext cx="381000" cy="369332"/>
                <a:chOff x="2535965" y="5117068"/>
                <a:chExt cx="381000" cy="369332"/>
              </a:xfrm>
            </p:grpSpPr>
            <p:sp>
              <p:nvSpPr>
                <p:cNvPr id="92" name="TextBox 91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2</a:t>
                  </a:r>
                  <a:endParaRPr lang="en-US" baseline="-25000" dirty="0"/>
                </a:p>
              </p:txBody>
            </p:sp>
            <p:sp>
              <p:nvSpPr>
                <p:cNvPr id="93" name="Rectangle 92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2838024" y="5117068"/>
                <a:ext cx="381000" cy="369332"/>
                <a:chOff x="2535965" y="5117068"/>
                <a:chExt cx="381000" cy="369332"/>
              </a:xfrm>
            </p:grpSpPr>
            <p:sp>
              <p:nvSpPr>
                <p:cNvPr id="90" name="TextBox 89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y</a:t>
                  </a:r>
                  <a:r>
                    <a:rPr lang="en-US" baseline="-25000" dirty="0" smtClean="0"/>
                    <a:t>2</a:t>
                  </a:r>
                  <a:endParaRPr lang="en-US" baseline="-25000" dirty="0"/>
                </a:p>
              </p:txBody>
            </p:sp>
            <p:sp>
              <p:nvSpPr>
                <p:cNvPr id="91" name="Rectangle 90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3148404" y="5117068"/>
                <a:ext cx="381000" cy="369332"/>
                <a:chOff x="2535965" y="5117068"/>
                <a:chExt cx="381000" cy="369332"/>
              </a:xfrm>
            </p:grpSpPr>
            <p:sp>
              <p:nvSpPr>
                <p:cNvPr id="88" name="TextBox 87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z</a:t>
                  </a:r>
                  <a:r>
                    <a:rPr lang="en-US" baseline="-25000" dirty="0" smtClean="0"/>
                    <a:t>2</a:t>
                  </a:r>
                  <a:endParaRPr lang="en-US" baseline="-25000" dirty="0"/>
                </a:p>
              </p:txBody>
            </p:sp>
            <p:sp>
              <p:nvSpPr>
                <p:cNvPr id="89" name="Rectangle 88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sp>
            <p:nvSpPr>
              <p:cNvPr id="87" name="Rectangle 86"/>
              <p:cNvSpPr/>
              <p:nvPr/>
            </p:nvSpPr>
            <p:spPr>
              <a:xfrm>
                <a:off x="2546349" y="5181600"/>
                <a:ext cx="917239" cy="304800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534384" y="4145281"/>
              <a:ext cx="208281" cy="45719"/>
              <a:chOff x="3196417" y="2865226"/>
              <a:chExt cx="208281" cy="45719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3196417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277698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3358979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248400" y="2739995"/>
            <a:ext cx="1193263" cy="369332"/>
            <a:chOff x="2651736" y="4114800"/>
            <a:chExt cx="1193263" cy="369332"/>
          </a:xfrm>
        </p:grpSpPr>
        <p:grpSp>
          <p:nvGrpSpPr>
            <p:cNvPr id="101" name="Group 100"/>
            <p:cNvGrpSpPr/>
            <p:nvPr/>
          </p:nvGrpSpPr>
          <p:grpSpPr>
            <a:xfrm>
              <a:off x="2651736" y="4114800"/>
              <a:ext cx="381000" cy="369332"/>
              <a:chOff x="2535965" y="5117068"/>
              <a:chExt cx="381000" cy="369332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baseline="-25000" dirty="0" smtClean="0"/>
                  <a:t>0</a:t>
                </a:r>
                <a:endParaRPr lang="en-US" baseline="-25000" dirty="0"/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2953795" y="4114800"/>
              <a:ext cx="381000" cy="369332"/>
              <a:chOff x="2535965" y="5117068"/>
              <a:chExt cx="381000" cy="369332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108" name="Rectangle 107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3264175" y="4114800"/>
              <a:ext cx="381000" cy="369332"/>
              <a:chOff x="2535965" y="5117068"/>
              <a:chExt cx="381000" cy="369332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x</a:t>
                </a:r>
                <a:r>
                  <a:rPr lang="en-US" baseline="-25000" dirty="0" smtClean="0"/>
                  <a:t>2</a:t>
                </a:r>
                <a:endParaRPr lang="en-US" baseline="-25000" dirty="0"/>
              </a:p>
            </p:txBody>
          </p:sp>
          <p:sp>
            <p:nvSpPr>
              <p:cNvPr id="106" name="Rectangle 105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3636718" y="4297681"/>
              <a:ext cx="208281" cy="45719"/>
              <a:chOff x="3196417" y="2865226"/>
              <a:chExt cx="208281" cy="45719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196417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3277698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358979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20" name="Straight Connector 119"/>
          <p:cNvCxnSpPr>
            <a:stCxn id="3" idx="3"/>
            <a:endCxn id="46" idx="1"/>
          </p:cNvCxnSpPr>
          <p:nvPr/>
        </p:nvCxnSpPr>
        <p:spPr>
          <a:xfrm>
            <a:off x="3404698" y="1722473"/>
            <a:ext cx="399244" cy="0"/>
          </a:xfrm>
          <a:prstGeom prst="line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6" idx="3"/>
            <a:endCxn id="64" idx="1"/>
          </p:cNvCxnSpPr>
          <p:nvPr/>
        </p:nvCxnSpPr>
        <p:spPr>
          <a:xfrm flipV="1">
            <a:off x="5665203" y="1719814"/>
            <a:ext cx="409629" cy="2659"/>
          </a:xfrm>
          <a:prstGeom prst="line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51898" y="2849071"/>
            <a:ext cx="3352800" cy="1066800"/>
            <a:chOff x="51898" y="2137807"/>
            <a:chExt cx="3352800" cy="1066800"/>
          </a:xfrm>
        </p:grpSpPr>
        <p:sp>
          <p:nvSpPr>
            <p:cNvPr id="128" name="Rectangle 127"/>
            <p:cNvSpPr/>
            <p:nvPr/>
          </p:nvSpPr>
          <p:spPr>
            <a:xfrm>
              <a:off x="51898" y="2137807"/>
              <a:ext cx="3352800" cy="1066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Array Handle</a:t>
              </a:r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128098" y="2675414"/>
              <a:ext cx="3182920" cy="369332"/>
              <a:chOff x="128098" y="2675414"/>
              <a:chExt cx="3182920" cy="369332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28098" y="2675414"/>
                <a:ext cx="993439" cy="369332"/>
                <a:chOff x="2535965" y="5117068"/>
                <a:chExt cx="993439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57" name="Group 156"/>
                <p:cNvGrpSpPr/>
                <p:nvPr/>
              </p:nvGrpSpPr>
              <p:grpSpPr>
                <a:xfrm>
                  <a:off x="2535965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165" name="TextBox 164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x</a:t>
                    </a:r>
                    <a:r>
                      <a:rPr lang="en-US" baseline="-25000" dirty="0" smtClean="0"/>
                      <a:t>0</a:t>
                    </a:r>
                    <a:endParaRPr lang="en-US" baseline="-25000" dirty="0"/>
                  </a:p>
                </p:txBody>
              </p:sp>
              <p:sp>
                <p:nvSpPr>
                  <p:cNvPr id="166" name="Rectangle 165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158" name="Group 157"/>
                <p:cNvGrpSpPr/>
                <p:nvPr/>
              </p:nvGrpSpPr>
              <p:grpSpPr>
                <a:xfrm>
                  <a:off x="283802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163" name="TextBox 162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y</a:t>
                    </a:r>
                    <a:r>
                      <a:rPr lang="en-US" baseline="-25000" dirty="0" smtClean="0"/>
                      <a:t>0</a:t>
                    </a:r>
                    <a:endParaRPr lang="en-US" baseline="-25000" dirty="0"/>
                  </a:p>
                </p:txBody>
              </p:sp>
              <p:sp>
                <p:nvSpPr>
                  <p:cNvPr id="164" name="Rectangle 163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314840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161" name="TextBox 160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z</a:t>
                    </a:r>
                    <a:r>
                      <a:rPr lang="en-US" baseline="-25000" dirty="0" smtClean="0"/>
                      <a:t>0</a:t>
                    </a:r>
                    <a:endParaRPr lang="en-US" baseline="-25000" dirty="0"/>
                  </a:p>
                </p:txBody>
              </p:sp>
              <p:sp>
                <p:nvSpPr>
                  <p:cNvPr id="162" name="Rectangle 161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sp>
              <p:nvSpPr>
                <p:cNvPr id="160" name="Rectangle 159"/>
                <p:cNvSpPr/>
                <p:nvPr/>
              </p:nvSpPr>
              <p:spPr>
                <a:xfrm>
                  <a:off x="2546349" y="5181600"/>
                  <a:ext cx="917239" cy="30480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/>
              <p:cNvGrpSpPr/>
              <p:nvPr/>
            </p:nvGrpSpPr>
            <p:grpSpPr>
              <a:xfrm>
                <a:off x="1118698" y="2675414"/>
                <a:ext cx="993439" cy="369332"/>
                <a:chOff x="2535965" y="5117068"/>
                <a:chExt cx="993439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47" name="Group 146"/>
                <p:cNvGrpSpPr/>
                <p:nvPr/>
              </p:nvGrpSpPr>
              <p:grpSpPr>
                <a:xfrm>
                  <a:off x="2535965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155" name="TextBox 154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x</a:t>
                    </a:r>
                    <a:r>
                      <a:rPr lang="en-US" baseline="-25000" dirty="0" smtClean="0"/>
                      <a:t>1</a:t>
                    </a:r>
                    <a:endParaRPr lang="en-US" baseline="-25000" dirty="0"/>
                  </a:p>
                </p:txBody>
              </p:sp>
              <p:sp>
                <p:nvSpPr>
                  <p:cNvPr id="156" name="Rectangle 155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148" name="Group 147"/>
                <p:cNvGrpSpPr/>
                <p:nvPr/>
              </p:nvGrpSpPr>
              <p:grpSpPr>
                <a:xfrm>
                  <a:off x="283802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y</a:t>
                    </a:r>
                    <a:r>
                      <a:rPr lang="en-US" baseline="-25000" dirty="0" smtClean="0"/>
                      <a:t>1</a:t>
                    </a:r>
                    <a:endParaRPr lang="en-US" baseline="-25000" dirty="0"/>
                  </a:p>
                </p:txBody>
              </p:sp>
              <p:sp>
                <p:nvSpPr>
                  <p:cNvPr id="154" name="Rectangle 153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149" name="Group 148"/>
                <p:cNvGrpSpPr/>
                <p:nvPr/>
              </p:nvGrpSpPr>
              <p:grpSpPr>
                <a:xfrm>
                  <a:off x="314840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151" name="TextBox 150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z</a:t>
                    </a:r>
                    <a:r>
                      <a:rPr lang="en-US" baseline="-25000" dirty="0" smtClean="0"/>
                      <a:t>1</a:t>
                    </a:r>
                    <a:endParaRPr lang="en-US" baseline="-25000" dirty="0"/>
                  </a:p>
                </p:txBody>
              </p:sp>
              <p:sp>
                <p:nvSpPr>
                  <p:cNvPr id="152" name="Rectangle 151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sp>
              <p:nvSpPr>
                <p:cNvPr id="150" name="Rectangle 149"/>
                <p:cNvSpPr/>
                <p:nvPr/>
              </p:nvSpPr>
              <p:spPr>
                <a:xfrm>
                  <a:off x="2546349" y="5181600"/>
                  <a:ext cx="917239" cy="30480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/>
              <p:cNvGrpSpPr/>
              <p:nvPr/>
            </p:nvGrpSpPr>
            <p:grpSpPr>
              <a:xfrm>
                <a:off x="2109298" y="2675414"/>
                <a:ext cx="993439" cy="369332"/>
                <a:chOff x="2535965" y="5117068"/>
                <a:chExt cx="993439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137" name="Group 136"/>
                <p:cNvGrpSpPr/>
                <p:nvPr/>
              </p:nvGrpSpPr>
              <p:grpSpPr>
                <a:xfrm>
                  <a:off x="2535965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x</a:t>
                    </a:r>
                    <a:r>
                      <a:rPr lang="en-US" baseline="-25000" dirty="0" smtClean="0"/>
                      <a:t>2</a:t>
                    </a:r>
                    <a:endParaRPr lang="en-US" baseline="-25000" dirty="0"/>
                  </a:p>
                </p:txBody>
              </p:sp>
              <p:sp>
                <p:nvSpPr>
                  <p:cNvPr id="146" name="Rectangle 145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138" name="Group 137"/>
                <p:cNvGrpSpPr/>
                <p:nvPr/>
              </p:nvGrpSpPr>
              <p:grpSpPr>
                <a:xfrm>
                  <a:off x="283802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y</a:t>
                    </a:r>
                    <a:r>
                      <a:rPr lang="en-US" baseline="-25000" dirty="0" smtClean="0"/>
                      <a:t>2</a:t>
                    </a:r>
                    <a:endParaRPr lang="en-US" baseline="-25000" dirty="0"/>
                  </a:p>
                </p:txBody>
              </p:sp>
              <p:sp>
                <p:nvSpPr>
                  <p:cNvPr id="144" name="Rectangle 143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139" name="Group 138"/>
                <p:cNvGrpSpPr/>
                <p:nvPr/>
              </p:nvGrpSpPr>
              <p:grpSpPr>
                <a:xfrm>
                  <a:off x="314840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z</a:t>
                    </a:r>
                    <a:r>
                      <a:rPr lang="en-US" baseline="-25000" dirty="0" smtClean="0"/>
                      <a:t>2</a:t>
                    </a:r>
                    <a:endParaRPr lang="en-US" baseline="-25000" dirty="0"/>
                  </a:p>
                </p:txBody>
              </p:sp>
              <p:sp>
                <p:nvSpPr>
                  <p:cNvPr id="142" name="Rectangle 141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sp>
              <p:nvSpPr>
                <p:cNvPr id="140" name="Rectangle 139"/>
                <p:cNvSpPr/>
                <p:nvPr/>
              </p:nvSpPr>
              <p:spPr>
                <a:xfrm>
                  <a:off x="2546349" y="5181600"/>
                  <a:ext cx="917239" cy="30480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3102737" y="2869433"/>
                <a:ext cx="208281" cy="45719"/>
                <a:chOff x="3196417" y="2865226"/>
                <a:chExt cx="208281" cy="45719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3196417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3277698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3358979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7" name="Rounded Rectangle 166"/>
          <p:cNvSpPr/>
          <p:nvPr/>
        </p:nvSpPr>
        <p:spPr>
          <a:xfrm>
            <a:off x="3803942" y="3020932"/>
            <a:ext cx="1861261" cy="723078"/>
          </a:xfrm>
          <a:prstGeom prst="roundRect">
            <a:avLst/>
          </a:prstGeom>
          <a:solidFill>
            <a:srgbClr val="008040"/>
          </a:solidFill>
          <a:ln w="12700" cap="flat" cmpd="sng" algn="ctr">
            <a:solidFill>
              <a:srgbClr val="0048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chemeClr val="tx1"/>
                </a:solidFill>
                <a:latin typeface="Calibri"/>
                <a:cs typeface="Calibri"/>
              </a:rPr>
              <a:t>Struct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 of Arrays Storage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68" name="Straight Connector 167"/>
          <p:cNvCxnSpPr>
            <a:stCxn id="128" idx="3"/>
            <a:endCxn id="167" idx="1"/>
          </p:cNvCxnSpPr>
          <p:nvPr/>
        </p:nvCxnSpPr>
        <p:spPr>
          <a:xfrm>
            <a:off x="3404698" y="3382471"/>
            <a:ext cx="399244" cy="0"/>
          </a:xfrm>
          <a:prstGeom prst="line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>
            <a:off x="6248400" y="3160346"/>
            <a:ext cx="1193263" cy="369332"/>
            <a:chOff x="2651736" y="4114800"/>
            <a:chExt cx="1193263" cy="369332"/>
          </a:xfrm>
        </p:grpSpPr>
        <p:grpSp>
          <p:nvGrpSpPr>
            <p:cNvPr id="170" name="Group 169"/>
            <p:cNvGrpSpPr/>
            <p:nvPr/>
          </p:nvGrpSpPr>
          <p:grpSpPr>
            <a:xfrm>
              <a:off x="2651736" y="4114800"/>
              <a:ext cx="381000" cy="369332"/>
              <a:chOff x="2535965" y="5117068"/>
              <a:chExt cx="381000" cy="36933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y</a:t>
                </a:r>
                <a:r>
                  <a:rPr lang="en-US" baseline="-25000" dirty="0" smtClean="0"/>
                  <a:t>0</a:t>
                </a:r>
                <a:endParaRPr lang="en-US" baseline="-25000" dirty="0"/>
              </a:p>
            </p:txBody>
          </p:sp>
          <p:sp>
            <p:nvSpPr>
              <p:cNvPr id="182" name="Rectangle 181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2953795" y="4114800"/>
              <a:ext cx="381000" cy="369332"/>
              <a:chOff x="2535965" y="5117068"/>
              <a:chExt cx="381000" cy="369332"/>
            </a:xfrm>
          </p:grpSpPr>
          <p:sp>
            <p:nvSpPr>
              <p:cNvPr id="179" name="TextBox 178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y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180" name="Rectangle 179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3264175" y="4114800"/>
              <a:ext cx="381000" cy="369332"/>
              <a:chOff x="2535965" y="5117068"/>
              <a:chExt cx="381000" cy="369332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y</a:t>
                </a:r>
                <a:r>
                  <a:rPr lang="en-US" baseline="-25000" dirty="0" smtClean="0"/>
                  <a:t>2</a:t>
                </a:r>
                <a:endParaRPr lang="en-US" baseline="-25000" dirty="0"/>
              </a:p>
            </p:txBody>
          </p:sp>
          <p:sp>
            <p:nvSpPr>
              <p:cNvPr id="178" name="Rectangle 177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3636718" y="4297681"/>
              <a:ext cx="208281" cy="45719"/>
              <a:chOff x="3196417" y="2865226"/>
              <a:chExt cx="208281" cy="45719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3196417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3277698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3358979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6248400" y="3580697"/>
            <a:ext cx="1193263" cy="369332"/>
            <a:chOff x="2651736" y="4114800"/>
            <a:chExt cx="1193263" cy="369332"/>
          </a:xfrm>
        </p:grpSpPr>
        <p:grpSp>
          <p:nvGrpSpPr>
            <p:cNvPr id="184" name="Group 183"/>
            <p:cNvGrpSpPr/>
            <p:nvPr/>
          </p:nvGrpSpPr>
          <p:grpSpPr>
            <a:xfrm>
              <a:off x="2651736" y="4114800"/>
              <a:ext cx="381000" cy="369332"/>
              <a:chOff x="2535965" y="5117068"/>
              <a:chExt cx="381000" cy="369332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z</a:t>
                </a:r>
                <a:r>
                  <a:rPr lang="en-US" baseline="-25000" dirty="0" smtClean="0"/>
                  <a:t>0</a:t>
                </a:r>
                <a:endParaRPr lang="en-US" baseline="-25000" dirty="0"/>
              </a:p>
            </p:txBody>
          </p:sp>
          <p:sp>
            <p:nvSpPr>
              <p:cNvPr id="196" name="Rectangle 195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2953795" y="4114800"/>
              <a:ext cx="381000" cy="369332"/>
              <a:chOff x="2535965" y="5117068"/>
              <a:chExt cx="381000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z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194" name="Rectangle 193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3264175" y="4114800"/>
              <a:ext cx="381000" cy="369332"/>
              <a:chOff x="2535965" y="5117068"/>
              <a:chExt cx="381000" cy="369332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z</a:t>
                </a:r>
                <a:r>
                  <a:rPr lang="en-US" baseline="-25000" dirty="0" smtClean="0"/>
                  <a:t>2</a:t>
                </a:r>
                <a:endParaRPr lang="en-US" baseline="-25000" dirty="0"/>
              </a:p>
            </p:txBody>
          </p:sp>
          <p:sp>
            <p:nvSpPr>
              <p:cNvPr id="192" name="Rectangle 191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3636718" y="4297681"/>
              <a:ext cx="208281" cy="45719"/>
              <a:chOff x="3196417" y="2865226"/>
              <a:chExt cx="208281" cy="45719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196417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277698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3358979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98" name="Curved Connector 197"/>
          <p:cNvCxnSpPr>
            <a:endCxn id="110" idx="1"/>
          </p:cNvCxnSpPr>
          <p:nvPr/>
        </p:nvCxnSpPr>
        <p:spPr>
          <a:xfrm flipV="1">
            <a:off x="5665203" y="2956927"/>
            <a:ext cx="593581" cy="267951"/>
          </a:xfrm>
          <a:prstGeom prst="curvedConnector3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Curved Connector 199"/>
          <p:cNvCxnSpPr>
            <a:stCxn id="167" idx="3"/>
            <a:endCxn id="182" idx="1"/>
          </p:cNvCxnSpPr>
          <p:nvPr/>
        </p:nvCxnSpPr>
        <p:spPr>
          <a:xfrm flipV="1">
            <a:off x="5665203" y="3377278"/>
            <a:ext cx="593581" cy="5193"/>
          </a:xfrm>
          <a:prstGeom prst="curvedConnector3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Curved Connector 201"/>
          <p:cNvCxnSpPr>
            <a:endCxn id="196" idx="1"/>
          </p:cNvCxnSpPr>
          <p:nvPr/>
        </p:nvCxnSpPr>
        <p:spPr>
          <a:xfrm>
            <a:off x="5664200" y="3547571"/>
            <a:ext cx="594584" cy="250058"/>
          </a:xfrm>
          <a:prstGeom prst="curvedConnector3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Rounded Rectangle 262"/>
          <p:cNvSpPr/>
          <p:nvPr/>
        </p:nvSpPr>
        <p:spPr>
          <a:xfrm>
            <a:off x="3830133" y="4888902"/>
            <a:ext cx="1861261" cy="723078"/>
          </a:xfrm>
          <a:prstGeom prst="roundRect">
            <a:avLst/>
          </a:prstGeom>
          <a:solidFill>
            <a:srgbClr val="008040"/>
          </a:solidFill>
          <a:ln w="12700" cap="flat" cmpd="sng" algn="ctr">
            <a:solidFill>
              <a:srgbClr val="0048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chemeClr val="tx1"/>
                </a:solidFill>
                <a:latin typeface="Calibri"/>
                <a:cs typeface="Calibri"/>
              </a:rPr>
              <a:t>vtkCellArray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 Storage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67" name="Group 366"/>
          <p:cNvGrpSpPr/>
          <p:nvPr/>
        </p:nvGrpSpPr>
        <p:grpSpPr>
          <a:xfrm>
            <a:off x="78089" y="4717041"/>
            <a:ext cx="3352800" cy="1066800"/>
            <a:chOff x="78089" y="4528676"/>
            <a:chExt cx="3352800" cy="1066800"/>
          </a:xfrm>
        </p:grpSpPr>
        <p:sp>
          <p:nvSpPr>
            <p:cNvPr id="224" name="Rectangle 223"/>
            <p:cNvSpPr/>
            <p:nvPr/>
          </p:nvSpPr>
          <p:spPr>
            <a:xfrm>
              <a:off x="78089" y="4528676"/>
              <a:ext cx="3352800" cy="1066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Array Handle</a:t>
              </a:r>
            </a:p>
          </p:txBody>
        </p:sp>
        <p:grpSp>
          <p:nvGrpSpPr>
            <p:cNvPr id="334" name="Group 333"/>
            <p:cNvGrpSpPr/>
            <p:nvPr/>
          </p:nvGrpSpPr>
          <p:grpSpPr>
            <a:xfrm>
              <a:off x="164673" y="5075636"/>
              <a:ext cx="3026023" cy="369332"/>
              <a:chOff x="164673" y="5075636"/>
              <a:chExt cx="3026023" cy="369332"/>
            </a:xfrm>
          </p:grpSpPr>
          <p:grpSp>
            <p:nvGrpSpPr>
              <p:cNvPr id="324" name="Group 323"/>
              <p:cNvGrpSpPr/>
              <p:nvPr/>
            </p:nvGrpSpPr>
            <p:grpSpPr>
              <a:xfrm>
                <a:off x="164673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2" name="TextBox 331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v</a:t>
                  </a:r>
                  <a:r>
                    <a:rPr lang="en-US" baseline="-25000" dirty="0" smtClean="0"/>
                    <a:t>0</a:t>
                  </a:r>
                  <a:endParaRPr lang="en-US" baseline="-25000" dirty="0"/>
                </a:p>
              </p:txBody>
            </p:sp>
            <p:sp>
              <p:nvSpPr>
                <p:cNvPr id="333" name="Rectangle 332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25" name="Group 324"/>
              <p:cNvGrpSpPr/>
              <p:nvPr/>
            </p:nvGrpSpPr>
            <p:grpSpPr>
              <a:xfrm>
                <a:off x="46673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0" name="TextBox 329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v</a:t>
                  </a:r>
                  <a:r>
                    <a:rPr lang="en-US" baseline="-25000" dirty="0" smtClean="0"/>
                    <a:t>1</a:t>
                  </a:r>
                  <a:endParaRPr lang="en-US" baseline="-25000" dirty="0"/>
                </a:p>
              </p:txBody>
            </p:sp>
            <p:sp>
              <p:nvSpPr>
                <p:cNvPr id="331" name="Rectangle 330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26" name="Group 325"/>
              <p:cNvGrpSpPr/>
              <p:nvPr/>
            </p:nvGrpSpPr>
            <p:grpSpPr>
              <a:xfrm>
                <a:off x="77711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8" name="TextBox 327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v</a:t>
                  </a:r>
                  <a:r>
                    <a:rPr lang="en-US" baseline="-25000" dirty="0" smtClean="0"/>
                    <a:t>2</a:t>
                  </a:r>
                  <a:endParaRPr lang="en-US" baseline="-25000" dirty="0"/>
                </a:p>
              </p:txBody>
            </p:sp>
            <p:sp>
              <p:nvSpPr>
                <p:cNvPr id="329" name="Rectangle 328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14" name="Group 313"/>
              <p:cNvGrpSpPr/>
              <p:nvPr/>
            </p:nvGrpSpPr>
            <p:grpSpPr>
              <a:xfrm>
                <a:off x="108191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2" name="TextBox 321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v</a:t>
                  </a:r>
                  <a:r>
                    <a:rPr lang="en-US" baseline="-25000" dirty="0" smtClean="0"/>
                    <a:t>3</a:t>
                  </a:r>
                  <a:endParaRPr lang="en-US" baseline="-25000" dirty="0"/>
                </a:p>
              </p:txBody>
            </p:sp>
            <p:sp>
              <p:nvSpPr>
                <p:cNvPr id="323" name="Rectangle 322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15" name="Group 314"/>
              <p:cNvGrpSpPr/>
              <p:nvPr/>
            </p:nvGrpSpPr>
            <p:grpSpPr>
              <a:xfrm>
                <a:off x="138397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0" name="TextBox 319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v</a:t>
                  </a:r>
                  <a:r>
                    <a:rPr lang="en-US" baseline="-25000" dirty="0" smtClean="0"/>
                    <a:t>4</a:t>
                  </a:r>
                  <a:endParaRPr lang="en-US" baseline="-25000" dirty="0"/>
                </a:p>
              </p:txBody>
            </p:sp>
            <p:sp>
              <p:nvSpPr>
                <p:cNvPr id="321" name="Rectangle 320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16" name="Group 315"/>
              <p:cNvGrpSpPr/>
              <p:nvPr/>
            </p:nvGrpSpPr>
            <p:grpSpPr>
              <a:xfrm>
                <a:off x="169435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8" name="TextBox 317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v</a:t>
                  </a:r>
                  <a:r>
                    <a:rPr lang="en-US" baseline="-25000" dirty="0" smtClean="0"/>
                    <a:t>5</a:t>
                  </a:r>
                  <a:endParaRPr lang="en-US" baseline="-25000" dirty="0"/>
                </a:p>
              </p:txBody>
            </p:sp>
            <p:sp>
              <p:nvSpPr>
                <p:cNvPr id="319" name="Rectangle 318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04" name="Group 303"/>
              <p:cNvGrpSpPr/>
              <p:nvPr/>
            </p:nvGrpSpPr>
            <p:grpSpPr>
              <a:xfrm>
                <a:off x="199915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2" name="TextBox 311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v</a:t>
                  </a:r>
                  <a:r>
                    <a:rPr lang="en-US" baseline="-25000" dirty="0" smtClean="0"/>
                    <a:t>6</a:t>
                  </a:r>
                  <a:endParaRPr lang="en-US" baseline="-25000" dirty="0"/>
                </a:p>
              </p:txBody>
            </p:sp>
            <p:sp>
              <p:nvSpPr>
                <p:cNvPr id="313" name="Rectangle 312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05" name="Group 304"/>
              <p:cNvGrpSpPr/>
              <p:nvPr/>
            </p:nvGrpSpPr>
            <p:grpSpPr>
              <a:xfrm>
                <a:off x="2301210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0" name="TextBox 309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v</a:t>
                  </a:r>
                  <a:r>
                    <a:rPr lang="en-US" baseline="-25000" dirty="0" smtClean="0"/>
                    <a:t>7</a:t>
                  </a:r>
                  <a:endParaRPr lang="en-US" baseline="-25000" dirty="0"/>
                </a:p>
              </p:txBody>
            </p:sp>
            <p:sp>
              <p:nvSpPr>
                <p:cNvPr id="311" name="Rectangle 310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06" name="Group 305"/>
              <p:cNvGrpSpPr/>
              <p:nvPr/>
            </p:nvGrpSpPr>
            <p:grpSpPr>
              <a:xfrm>
                <a:off x="2611590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8" name="TextBox 307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v</a:t>
                  </a:r>
                  <a:r>
                    <a:rPr lang="en-US" baseline="-25000" dirty="0" smtClean="0"/>
                    <a:t>8</a:t>
                  </a:r>
                  <a:endParaRPr lang="en-US" baseline="-25000" dirty="0"/>
                </a:p>
              </p:txBody>
            </p:sp>
            <p:sp>
              <p:nvSpPr>
                <p:cNvPr id="309" name="Rectangle 308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00" name="Group 299"/>
              <p:cNvGrpSpPr/>
              <p:nvPr/>
            </p:nvGrpSpPr>
            <p:grpSpPr>
              <a:xfrm>
                <a:off x="2982415" y="5258517"/>
                <a:ext cx="208281" cy="45719"/>
                <a:chOff x="3196417" y="2865226"/>
                <a:chExt cx="208281" cy="45719"/>
              </a:xfrm>
            </p:grpSpPr>
            <p:sp>
              <p:nvSpPr>
                <p:cNvPr id="301" name="Oval 300"/>
                <p:cNvSpPr/>
                <p:nvPr/>
              </p:nvSpPr>
              <p:spPr>
                <a:xfrm>
                  <a:off x="3196417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Oval 301"/>
                <p:cNvSpPr/>
                <p:nvPr/>
              </p:nvSpPr>
              <p:spPr>
                <a:xfrm>
                  <a:off x="3277698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Oval 302"/>
                <p:cNvSpPr/>
                <p:nvPr/>
              </p:nvSpPr>
              <p:spPr>
                <a:xfrm>
                  <a:off x="3358979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92" name="Group 391"/>
          <p:cNvGrpSpPr/>
          <p:nvPr/>
        </p:nvGrpSpPr>
        <p:grpSpPr>
          <a:xfrm>
            <a:off x="5150048" y="5979565"/>
            <a:ext cx="3940423" cy="369332"/>
            <a:chOff x="3438930" y="5713215"/>
            <a:chExt cx="3940423" cy="369332"/>
          </a:xfrm>
        </p:grpSpPr>
        <p:grpSp>
          <p:nvGrpSpPr>
            <p:cNvPr id="336" name="Group 335"/>
            <p:cNvGrpSpPr/>
            <p:nvPr/>
          </p:nvGrpSpPr>
          <p:grpSpPr>
            <a:xfrm>
              <a:off x="4353330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5" name="TextBox 364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v</a:t>
                </a:r>
                <a:r>
                  <a:rPr lang="en-US" baseline="-25000" dirty="0" smtClean="0"/>
                  <a:t>2</a:t>
                </a:r>
                <a:endParaRPr lang="en-US" baseline="-25000" dirty="0"/>
              </a:p>
            </p:txBody>
          </p:sp>
          <p:sp>
            <p:nvSpPr>
              <p:cNvPr id="366" name="Rectangle 365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337" name="Group 336"/>
            <p:cNvGrpSpPr/>
            <p:nvPr/>
          </p:nvGrpSpPr>
          <p:grpSpPr>
            <a:xfrm>
              <a:off x="4655389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3" name="TextBox 362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3</a:t>
                </a:r>
                <a:endParaRPr lang="en-US" baseline="-25000" dirty="0"/>
              </a:p>
            </p:txBody>
          </p:sp>
          <p:sp>
            <p:nvSpPr>
              <p:cNvPr id="364" name="Rectangle 363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338" name="Group 337"/>
            <p:cNvGrpSpPr/>
            <p:nvPr/>
          </p:nvGrpSpPr>
          <p:grpSpPr>
            <a:xfrm>
              <a:off x="4965769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1" name="TextBox 360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v</a:t>
                </a:r>
                <a:r>
                  <a:rPr lang="en-US" baseline="-25000" dirty="0" smtClean="0"/>
                  <a:t>3</a:t>
                </a:r>
                <a:endParaRPr lang="en-US" baseline="-25000" dirty="0"/>
              </a:p>
            </p:txBody>
          </p:sp>
          <p:sp>
            <p:nvSpPr>
              <p:cNvPr id="362" name="Rectangle 361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339" name="Group 338"/>
            <p:cNvGrpSpPr/>
            <p:nvPr/>
          </p:nvGrpSpPr>
          <p:grpSpPr>
            <a:xfrm>
              <a:off x="5270569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9" name="TextBox 358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v</a:t>
                </a:r>
                <a:r>
                  <a:rPr lang="en-US" baseline="-25000" dirty="0" smtClean="0"/>
                  <a:t>4</a:t>
                </a:r>
                <a:endParaRPr lang="en-US" baseline="-25000" dirty="0"/>
              </a:p>
            </p:txBody>
          </p:sp>
          <p:sp>
            <p:nvSpPr>
              <p:cNvPr id="360" name="Rectangle 359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340" name="Group 339"/>
            <p:cNvGrpSpPr/>
            <p:nvPr/>
          </p:nvGrpSpPr>
          <p:grpSpPr>
            <a:xfrm>
              <a:off x="5572628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7" name="TextBox 356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v</a:t>
                </a:r>
                <a:r>
                  <a:rPr lang="en-US" baseline="-25000" dirty="0" smtClean="0"/>
                  <a:t>5</a:t>
                </a:r>
                <a:endParaRPr lang="en-US" baseline="-25000" dirty="0"/>
              </a:p>
            </p:txBody>
          </p:sp>
          <p:sp>
            <p:nvSpPr>
              <p:cNvPr id="358" name="Rectangle 357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>
              <a:off x="5883008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5" name="TextBox 354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3</a:t>
                </a:r>
                <a:endParaRPr lang="en-US" baseline="-25000" dirty="0"/>
              </a:p>
            </p:txBody>
          </p:sp>
          <p:sp>
            <p:nvSpPr>
              <p:cNvPr id="356" name="Rectangle 355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342" name="Group 341"/>
            <p:cNvGrpSpPr/>
            <p:nvPr/>
          </p:nvGrpSpPr>
          <p:grpSpPr>
            <a:xfrm>
              <a:off x="6187808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3" name="TextBox 352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v</a:t>
                </a:r>
                <a:r>
                  <a:rPr lang="en-US" baseline="-25000" dirty="0" smtClean="0"/>
                  <a:t>6</a:t>
                </a:r>
                <a:endParaRPr lang="en-US" baseline="-25000" dirty="0"/>
              </a:p>
            </p:txBody>
          </p:sp>
          <p:sp>
            <p:nvSpPr>
              <p:cNvPr id="354" name="Rectangle 353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343" name="Group 342"/>
            <p:cNvGrpSpPr/>
            <p:nvPr/>
          </p:nvGrpSpPr>
          <p:grpSpPr>
            <a:xfrm>
              <a:off x="6489867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1" name="TextBox 350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v</a:t>
                </a:r>
                <a:r>
                  <a:rPr lang="en-US" baseline="-25000" dirty="0" smtClean="0"/>
                  <a:t>7</a:t>
                </a:r>
                <a:endParaRPr lang="en-US" baseline="-25000" dirty="0"/>
              </a:p>
            </p:txBody>
          </p:sp>
          <p:sp>
            <p:nvSpPr>
              <p:cNvPr id="352" name="Rectangle 351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344" name="Group 343"/>
            <p:cNvGrpSpPr/>
            <p:nvPr/>
          </p:nvGrpSpPr>
          <p:grpSpPr>
            <a:xfrm>
              <a:off x="6800247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9" name="TextBox 348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v</a:t>
                </a:r>
                <a:r>
                  <a:rPr lang="en-US" baseline="-25000" dirty="0" smtClean="0"/>
                  <a:t>8</a:t>
                </a:r>
                <a:endParaRPr lang="en-US" baseline="-25000" dirty="0"/>
              </a:p>
            </p:txBody>
          </p:sp>
          <p:sp>
            <p:nvSpPr>
              <p:cNvPr id="350" name="Rectangle 349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345" name="Group 344"/>
            <p:cNvGrpSpPr/>
            <p:nvPr/>
          </p:nvGrpSpPr>
          <p:grpSpPr>
            <a:xfrm>
              <a:off x="7171072" y="5896096"/>
              <a:ext cx="208281" cy="45719"/>
              <a:chOff x="3196417" y="2865226"/>
              <a:chExt cx="208281" cy="45719"/>
            </a:xfrm>
          </p:grpSpPr>
          <p:sp>
            <p:nvSpPr>
              <p:cNvPr id="346" name="Oval 345"/>
              <p:cNvSpPr/>
              <p:nvPr/>
            </p:nvSpPr>
            <p:spPr>
              <a:xfrm>
                <a:off x="3196417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Oval 346"/>
              <p:cNvSpPr/>
              <p:nvPr/>
            </p:nvSpPr>
            <p:spPr>
              <a:xfrm>
                <a:off x="3277698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Oval 347"/>
              <p:cNvSpPr/>
              <p:nvPr/>
            </p:nvSpPr>
            <p:spPr>
              <a:xfrm>
                <a:off x="3358979" y="28652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/>
            <p:cNvGrpSpPr/>
            <p:nvPr/>
          </p:nvGrpSpPr>
          <p:grpSpPr>
            <a:xfrm>
              <a:off x="4048530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4" name="TextBox 383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v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385" name="Rectangle 384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3743730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7" name="TextBox 386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v</a:t>
                </a:r>
                <a:r>
                  <a:rPr lang="en-US" baseline="-25000" dirty="0" smtClean="0"/>
                  <a:t>0</a:t>
                </a:r>
                <a:endParaRPr lang="en-US" baseline="-25000" dirty="0"/>
              </a:p>
            </p:txBody>
          </p:sp>
          <p:sp>
            <p:nvSpPr>
              <p:cNvPr id="388" name="Rectangle 387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3438930" y="5713215"/>
              <a:ext cx="381000" cy="369332"/>
              <a:chOff x="2535965" y="5117068"/>
              <a:chExt cx="381000" cy="36933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0" name="TextBox 389"/>
              <p:cNvSpPr txBox="1"/>
              <p:nvPr/>
            </p:nvSpPr>
            <p:spPr>
              <a:xfrm>
                <a:off x="2535965" y="51170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3</a:t>
                </a:r>
                <a:endParaRPr lang="en-US" baseline="-25000" dirty="0"/>
              </a:p>
            </p:txBody>
          </p:sp>
          <p:sp>
            <p:nvSpPr>
              <p:cNvPr id="391" name="Rectangle 390"/>
              <p:cNvSpPr>
                <a:spLocks noChangeAspect="1"/>
              </p:cNvSpPr>
              <p:nvPr/>
            </p:nvSpPr>
            <p:spPr>
              <a:xfrm>
                <a:off x="2546349" y="51816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cxnSp>
        <p:nvCxnSpPr>
          <p:cNvPr id="394" name="Curved Connector 393"/>
          <p:cNvCxnSpPr>
            <a:stCxn id="263" idx="3"/>
            <a:endCxn id="390" idx="1"/>
          </p:cNvCxnSpPr>
          <p:nvPr/>
        </p:nvCxnSpPr>
        <p:spPr>
          <a:xfrm flipH="1">
            <a:off x="5150048" y="5250441"/>
            <a:ext cx="541346" cy="913790"/>
          </a:xfrm>
          <a:prstGeom prst="curvedConnector5">
            <a:avLst>
              <a:gd name="adj1" fmla="val -42228"/>
              <a:gd name="adj2" fmla="val 59678"/>
              <a:gd name="adj3" fmla="val 142228"/>
            </a:avLst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>
            <a:stCxn id="224" idx="3"/>
            <a:endCxn id="263" idx="1"/>
          </p:cNvCxnSpPr>
          <p:nvPr/>
        </p:nvCxnSpPr>
        <p:spPr>
          <a:xfrm>
            <a:off x="3430889" y="5250441"/>
            <a:ext cx="399244" cy="0"/>
          </a:xfrm>
          <a:prstGeom prst="line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4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61"/>
            <a:ext cx="7886700" cy="1325563"/>
          </a:xfrm>
        </p:spPr>
        <p:txBody>
          <a:bodyPr/>
          <a:lstStyle/>
          <a:p>
            <a:r>
              <a:rPr lang="en-US" dirty="0" smtClean="0"/>
              <a:t>Fancy Array Handles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1898" y="1026455"/>
            <a:ext cx="3352800" cy="1066800"/>
            <a:chOff x="78089" y="4528676"/>
            <a:chExt cx="3352800" cy="1066800"/>
          </a:xfrm>
        </p:grpSpPr>
        <p:sp>
          <p:nvSpPr>
            <p:cNvPr id="4" name="Rectangle 3"/>
            <p:cNvSpPr/>
            <p:nvPr/>
          </p:nvSpPr>
          <p:spPr>
            <a:xfrm>
              <a:off x="78089" y="4528676"/>
              <a:ext cx="3352800" cy="1066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Array Handle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64673" y="5075636"/>
              <a:ext cx="3026023" cy="369332"/>
              <a:chOff x="164673" y="5075636"/>
              <a:chExt cx="3026023" cy="369332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64673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</a:t>
                  </a:r>
                  <a:endParaRPr lang="en-US" baseline="-25000" dirty="0"/>
                </a:p>
              </p:txBody>
            </p:sp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46673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</a:t>
                  </a:r>
                  <a:endParaRPr lang="en-US" baseline="-25000" dirty="0"/>
                </a:p>
              </p:txBody>
            </p:sp>
            <p:sp>
              <p:nvSpPr>
                <p:cNvPr id="34" name="Rectangle 33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77711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</a:t>
                  </a:r>
                  <a:endParaRPr lang="en-US" baseline="-25000" dirty="0"/>
                </a:p>
              </p:txBody>
            </p:sp>
            <p:sp>
              <p:nvSpPr>
                <p:cNvPr id="32" name="Rectangle 31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8191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</a:t>
                  </a:r>
                  <a:endParaRPr lang="en-US" baseline="-25000" dirty="0"/>
                </a:p>
              </p:txBody>
            </p:sp>
            <p:sp>
              <p:nvSpPr>
                <p:cNvPr id="30" name="Rectangle 29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138397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TextBox 26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</a:t>
                  </a:r>
                  <a:endParaRPr lang="en-US" baseline="-25000" dirty="0"/>
                </a:p>
              </p:txBody>
            </p:sp>
            <p:sp>
              <p:nvSpPr>
                <p:cNvPr id="28" name="Rectangle 27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169435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</a:t>
                  </a:r>
                  <a:endParaRPr lang="en-US" baseline="-25000" dirty="0"/>
                </a:p>
              </p:txBody>
            </p:sp>
            <p:sp>
              <p:nvSpPr>
                <p:cNvPr id="26" name="Rectangle 25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99915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</a:t>
                  </a:r>
                  <a:endParaRPr lang="en-US" baseline="-25000" dirty="0"/>
                </a:p>
              </p:txBody>
            </p:sp>
            <p:sp>
              <p:nvSpPr>
                <p:cNvPr id="24" name="Rectangle 23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301210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</a:t>
                  </a:r>
                  <a:endParaRPr lang="en-US" baseline="-25000" dirty="0"/>
                </a:p>
              </p:txBody>
            </p:sp>
            <p:sp>
              <p:nvSpPr>
                <p:cNvPr id="22" name="Rectangle 21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611590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</a:t>
                  </a:r>
                  <a:endParaRPr lang="en-US" baseline="-25000" dirty="0"/>
                </a:p>
              </p:txBody>
            </p:sp>
            <p:sp>
              <p:nvSpPr>
                <p:cNvPr id="20" name="Rectangle 19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2982415" y="5258517"/>
                <a:ext cx="208281" cy="45719"/>
                <a:chOff x="3196417" y="2865226"/>
                <a:chExt cx="208281" cy="45719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3196417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3277698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3358979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7" name="Rounded Rectangle 36"/>
          <p:cNvSpPr/>
          <p:nvPr/>
        </p:nvSpPr>
        <p:spPr>
          <a:xfrm>
            <a:off x="3803942" y="1198316"/>
            <a:ext cx="1861261" cy="723078"/>
          </a:xfrm>
          <a:prstGeom prst="roundRect">
            <a:avLst/>
          </a:prstGeom>
          <a:solidFill>
            <a:srgbClr val="008040"/>
          </a:solidFill>
          <a:ln w="12700" cap="flat" cmpd="sng" algn="ctr">
            <a:solidFill>
              <a:srgbClr val="0048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Constant Storage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38" name="Straight Connector 37"/>
          <p:cNvCxnSpPr>
            <a:stCxn id="4" idx="3"/>
            <a:endCxn id="37" idx="1"/>
          </p:cNvCxnSpPr>
          <p:nvPr/>
        </p:nvCxnSpPr>
        <p:spPr>
          <a:xfrm>
            <a:off x="3404698" y="1559855"/>
            <a:ext cx="399244" cy="0"/>
          </a:xfrm>
          <a:prstGeom prst="line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0" y="1329023"/>
            <a:ext cx="31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cxnSp>
        <p:nvCxnSpPr>
          <p:cNvPr id="42" name="Straight Connector 41"/>
          <p:cNvCxnSpPr>
            <a:stCxn id="37" idx="3"/>
            <a:endCxn id="40" idx="1"/>
          </p:cNvCxnSpPr>
          <p:nvPr/>
        </p:nvCxnSpPr>
        <p:spPr>
          <a:xfrm>
            <a:off x="5665203" y="1559855"/>
            <a:ext cx="430797" cy="1"/>
          </a:xfrm>
          <a:prstGeom prst="line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51898" y="2633921"/>
            <a:ext cx="3352800" cy="1066800"/>
            <a:chOff x="51898" y="2137807"/>
            <a:chExt cx="3352800" cy="1066800"/>
          </a:xfrm>
        </p:grpSpPr>
        <p:sp>
          <p:nvSpPr>
            <p:cNvPr id="48" name="Rectangle 47"/>
            <p:cNvSpPr/>
            <p:nvPr/>
          </p:nvSpPr>
          <p:spPr>
            <a:xfrm>
              <a:off x="51898" y="2137807"/>
              <a:ext cx="3352800" cy="1066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Array Handle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28098" y="2675414"/>
              <a:ext cx="3182920" cy="369332"/>
              <a:chOff x="128098" y="2675414"/>
              <a:chExt cx="3182920" cy="369332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8098" y="2675414"/>
                <a:ext cx="993439" cy="369332"/>
                <a:chOff x="2535965" y="5117068"/>
                <a:chExt cx="993439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77" name="Group 76"/>
                <p:cNvGrpSpPr/>
                <p:nvPr/>
              </p:nvGrpSpPr>
              <p:grpSpPr>
                <a:xfrm>
                  <a:off x="2535965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x</a:t>
                    </a:r>
                    <a:r>
                      <a:rPr lang="en-US" baseline="-25000" dirty="0" smtClean="0"/>
                      <a:t>0</a:t>
                    </a:r>
                    <a:endParaRPr lang="en-US" baseline="-25000" dirty="0"/>
                  </a:p>
                </p:txBody>
              </p:sp>
              <p:sp>
                <p:nvSpPr>
                  <p:cNvPr id="86" name="Rectangle 85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78" name="Group 77"/>
                <p:cNvGrpSpPr/>
                <p:nvPr/>
              </p:nvGrpSpPr>
              <p:grpSpPr>
                <a:xfrm>
                  <a:off x="283802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y</a:t>
                    </a:r>
                    <a:r>
                      <a:rPr lang="en-US" baseline="-25000" dirty="0" smtClean="0"/>
                      <a:t>0</a:t>
                    </a:r>
                    <a:endParaRPr lang="en-US" baseline="-25000" dirty="0"/>
                  </a:p>
                </p:txBody>
              </p:sp>
              <p:sp>
                <p:nvSpPr>
                  <p:cNvPr id="84" name="Rectangle 83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79" name="Group 78"/>
                <p:cNvGrpSpPr/>
                <p:nvPr/>
              </p:nvGrpSpPr>
              <p:grpSpPr>
                <a:xfrm>
                  <a:off x="314840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z</a:t>
                    </a:r>
                    <a:r>
                      <a:rPr lang="en-US" baseline="-25000" dirty="0" smtClean="0"/>
                      <a:t>0</a:t>
                    </a:r>
                    <a:endParaRPr lang="en-US" baseline="-25000" dirty="0"/>
                  </a:p>
                </p:txBody>
              </p:sp>
              <p:sp>
                <p:nvSpPr>
                  <p:cNvPr id="82" name="Rectangle 81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sp>
              <p:nvSpPr>
                <p:cNvPr id="80" name="Rectangle 79"/>
                <p:cNvSpPr/>
                <p:nvPr/>
              </p:nvSpPr>
              <p:spPr>
                <a:xfrm>
                  <a:off x="2546349" y="5181600"/>
                  <a:ext cx="917239" cy="30480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1118698" y="2675414"/>
                <a:ext cx="993439" cy="369332"/>
                <a:chOff x="2535965" y="5117068"/>
                <a:chExt cx="993439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2535965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x</a:t>
                    </a:r>
                    <a:r>
                      <a:rPr lang="en-US" baseline="-25000" dirty="0" smtClean="0"/>
                      <a:t>1</a:t>
                    </a:r>
                    <a:endParaRPr lang="en-US" baseline="-25000" dirty="0"/>
                  </a:p>
                </p:txBody>
              </p:sp>
              <p:sp>
                <p:nvSpPr>
                  <p:cNvPr id="76" name="Rectangle 75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283802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y</a:t>
                    </a:r>
                    <a:r>
                      <a:rPr lang="en-US" baseline="-25000" dirty="0" smtClean="0"/>
                      <a:t>1</a:t>
                    </a:r>
                    <a:endParaRPr lang="en-US" baseline="-25000" dirty="0"/>
                  </a:p>
                </p:txBody>
              </p:sp>
              <p:sp>
                <p:nvSpPr>
                  <p:cNvPr id="74" name="Rectangle 73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314840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z</a:t>
                    </a:r>
                    <a:r>
                      <a:rPr lang="en-US" baseline="-25000" dirty="0" smtClean="0"/>
                      <a:t>1</a:t>
                    </a:r>
                    <a:endParaRPr lang="en-US" baseline="-25000" dirty="0"/>
                  </a:p>
                </p:txBody>
              </p:sp>
              <p:sp>
                <p:nvSpPr>
                  <p:cNvPr id="72" name="Rectangle 71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sp>
              <p:nvSpPr>
                <p:cNvPr id="70" name="Rectangle 69"/>
                <p:cNvSpPr/>
                <p:nvPr/>
              </p:nvSpPr>
              <p:spPr>
                <a:xfrm>
                  <a:off x="2546349" y="5181600"/>
                  <a:ext cx="917239" cy="30480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2109298" y="2675414"/>
                <a:ext cx="993439" cy="369332"/>
                <a:chOff x="2535965" y="5117068"/>
                <a:chExt cx="993439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2535965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x</a:t>
                    </a:r>
                    <a:r>
                      <a:rPr lang="en-US" baseline="-25000" dirty="0" smtClean="0"/>
                      <a:t>2</a:t>
                    </a:r>
                    <a:endParaRPr lang="en-US" baseline="-25000" dirty="0"/>
                  </a:p>
                </p:txBody>
              </p:sp>
              <p:sp>
                <p:nvSpPr>
                  <p:cNvPr id="66" name="Rectangle 65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283802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y</a:t>
                    </a:r>
                    <a:r>
                      <a:rPr lang="en-US" baseline="-25000" dirty="0" smtClean="0"/>
                      <a:t>2</a:t>
                    </a:r>
                    <a:endParaRPr lang="en-US" baseline="-25000" dirty="0"/>
                  </a:p>
                </p:txBody>
              </p:sp>
              <p:sp>
                <p:nvSpPr>
                  <p:cNvPr id="64" name="Rectangle 63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3148404" y="5117068"/>
                  <a:ext cx="381000" cy="369332"/>
                  <a:chOff x="2535965" y="5117068"/>
                  <a:chExt cx="381000" cy="369332"/>
                </a:xfrm>
              </p:grpSpPr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535965" y="5117068"/>
                    <a:ext cx="3810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i="1" dirty="0" smtClean="0"/>
                      <a:t>z</a:t>
                    </a:r>
                    <a:r>
                      <a:rPr lang="en-US" baseline="-25000" dirty="0" smtClean="0"/>
                      <a:t>2</a:t>
                    </a:r>
                    <a:endParaRPr lang="en-US" baseline="-25000" dirty="0"/>
                  </a:p>
                </p:txBody>
              </p:sp>
              <p:sp>
                <p:nvSpPr>
                  <p:cNvPr id="62" name="Rectangle 61"/>
                  <p:cNvSpPr>
                    <a:spLocks noChangeAspect="1"/>
                  </p:cNvSpPr>
                  <p:nvPr/>
                </p:nvSpPr>
                <p:spPr>
                  <a:xfrm>
                    <a:off x="2546349" y="5181600"/>
                    <a:ext cx="304800" cy="304800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aseline="-25000" dirty="0"/>
                  </a:p>
                </p:txBody>
              </p:sp>
            </p:grpSp>
            <p:sp>
              <p:nvSpPr>
                <p:cNvPr id="60" name="Rectangle 59"/>
                <p:cNvSpPr/>
                <p:nvPr/>
              </p:nvSpPr>
              <p:spPr>
                <a:xfrm>
                  <a:off x="2546349" y="5181600"/>
                  <a:ext cx="917239" cy="304800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3102737" y="2869433"/>
                <a:ext cx="208281" cy="45719"/>
                <a:chOff x="3196417" y="2865226"/>
                <a:chExt cx="208281" cy="45719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3196417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3277698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358979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7" name="Rounded Rectangle 86"/>
          <p:cNvSpPr/>
          <p:nvPr/>
        </p:nvSpPr>
        <p:spPr>
          <a:xfrm>
            <a:off x="3803942" y="2805782"/>
            <a:ext cx="1861261" cy="723078"/>
          </a:xfrm>
          <a:prstGeom prst="roundRect">
            <a:avLst/>
          </a:prstGeom>
          <a:solidFill>
            <a:srgbClr val="008040"/>
          </a:solidFill>
          <a:ln w="12700" cap="flat" cmpd="sng" algn="ctr">
            <a:solidFill>
              <a:srgbClr val="0048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Uniform Point </a:t>
            </a:r>
            <a:r>
              <a:rPr lang="en-US" dirty="0" err="1" smtClean="0">
                <a:solidFill>
                  <a:schemeClr val="tx1"/>
                </a:solidFill>
                <a:latin typeface="Calibri"/>
                <a:cs typeface="Calibri"/>
              </a:rPr>
              <a:t>Coord</a:t>
            </a: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 Storage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89" name="Straight Connector 88"/>
          <p:cNvCxnSpPr>
            <a:stCxn id="48" idx="3"/>
            <a:endCxn id="87" idx="1"/>
          </p:cNvCxnSpPr>
          <p:nvPr/>
        </p:nvCxnSpPr>
        <p:spPr>
          <a:xfrm>
            <a:off x="3404698" y="3167321"/>
            <a:ext cx="399244" cy="0"/>
          </a:xfrm>
          <a:prstGeom prst="line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867400" y="2986862"/>
            <a:ext cx="335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</a:t>
            </a:r>
            <a:r>
              <a:rPr lang="en-US" i="1" dirty="0" err="1" smtClean="0"/>
              <a:t>i</a:t>
            </a:r>
            <a:r>
              <a:rPr lang="en-US" dirty="0" err="1" smtClean="0"/>
              <a:t>,</a:t>
            </a:r>
            <a:r>
              <a:rPr lang="en-US" i="1" dirty="0" err="1" smtClean="0"/>
              <a:t>j</a:t>
            </a:r>
            <a:r>
              <a:rPr lang="en-US" dirty="0" err="1" smtClean="0"/>
              <a:t>,</a:t>
            </a:r>
            <a:r>
              <a:rPr lang="en-US" i="1" dirty="0" err="1" smtClean="0"/>
              <a:t>k</a:t>
            </a:r>
            <a:r>
              <a:rPr lang="en-US" dirty="0" smtClean="0"/>
              <a:t>) = [</a:t>
            </a:r>
            <a:r>
              <a:rPr lang="en-US" i="1" dirty="0" smtClean="0"/>
              <a:t>o</a:t>
            </a:r>
            <a:r>
              <a:rPr lang="en-US" i="1" baseline="-25000" dirty="0" smtClean="0"/>
              <a:t>x</a:t>
            </a:r>
            <a:r>
              <a:rPr lang="en-US" dirty="0" smtClean="0"/>
              <a:t> + 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x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dirty="0" smtClean="0"/>
              <a:t>, </a:t>
            </a:r>
            <a:r>
              <a:rPr lang="en-US" i="1" dirty="0" err="1" smtClean="0"/>
              <a:t>o</a:t>
            </a:r>
            <a:r>
              <a:rPr lang="en-US" i="1" baseline="-25000" dirty="0" err="1" smtClean="0"/>
              <a:t>y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y</a:t>
            </a:r>
            <a:r>
              <a:rPr lang="en-US" i="1" dirty="0" smtClean="0"/>
              <a:t> j</a:t>
            </a:r>
            <a:r>
              <a:rPr lang="en-US" dirty="0" smtClean="0"/>
              <a:t>, </a:t>
            </a:r>
            <a:r>
              <a:rPr lang="en-US" i="1" dirty="0" err="1" smtClean="0"/>
              <a:t>o</a:t>
            </a:r>
            <a:r>
              <a:rPr lang="en-US" i="1" baseline="-25000" dirty="0" err="1" smtClean="0"/>
              <a:t>z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z</a:t>
            </a:r>
            <a:r>
              <a:rPr lang="en-US" i="1" dirty="0" smtClean="0"/>
              <a:t> k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92" name="Straight Connector 91"/>
          <p:cNvCxnSpPr>
            <a:stCxn id="87" idx="3"/>
            <a:endCxn id="90" idx="1"/>
          </p:cNvCxnSpPr>
          <p:nvPr/>
        </p:nvCxnSpPr>
        <p:spPr>
          <a:xfrm>
            <a:off x="5665203" y="3167321"/>
            <a:ext cx="202197" cy="4207"/>
          </a:xfrm>
          <a:prstGeom prst="line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/>
        </p:nvSpPr>
        <p:spPr>
          <a:xfrm>
            <a:off x="3581400" y="4855916"/>
            <a:ext cx="1861261" cy="723078"/>
          </a:xfrm>
          <a:prstGeom prst="roundRect">
            <a:avLst/>
          </a:prstGeom>
          <a:solidFill>
            <a:srgbClr val="008040"/>
          </a:solidFill>
          <a:ln w="12700" cap="flat" cmpd="sng" algn="ctr">
            <a:solidFill>
              <a:srgbClr val="0048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tx1"/>
                </a:solidFill>
                <a:latin typeface="Calibri"/>
                <a:cs typeface="Calibri"/>
              </a:rPr>
              <a:t>Permutation Storage</a:t>
            </a: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25495" y="4684055"/>
            <a:ext cx="3352800" cy="1066800"/>
            <a:chOff x="78089" y="4528676"/>
            <a:chExt cx="3352800" cy="1066800"/>
          </a:xfrm>
        </p:grpSpPr>
        <p:sp>
          <p:nvSpPr>
            <p:cNvPr id="95" name="Rectangle 94"/>
            <p:cNvSpPr/>
            <p:nvPr/>
          </p:nvSpPr>
          <p:spPr>
            <a:xfrm>
              <a:off x="78089" y="4528676"/>
              <a:ext cx="3352800" cy="1066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Array Handle</a:t>
              </a: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164673" y="5075636"/>
              <a:ext cx="3026023" cy="369332"/>
              <a:chOff x="164673" y="5075636"/>
              <a:chExt cx="3026023" cy="369332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64673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6" name="TextBox 125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8</a:t>
                  </a:r>
                  <a:endParaRPr lang="en-US" baseline="-25000" dirty="0"/>
                </a:p>
              </p:txBody>
            </p:sp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98" name="Group 97"/>
              <p:cNvGrpSpPr/>
              <p:nvPr/>
            </p:nvGrpSpPr>
            <p:grpSpPr>
              <a:xfrm>
                <a:off x="46673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4" name="TextBox 123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5</a:t>
                  </a:r>
                  <a:endParaRPr lang="en-US" baseline="-25000" dirty="0"/>
                </a:p>
              </p:txBody>
            </p:sp>
            <p:sp>
              <p:nvSpPr>
                <p:cNvPr id="125" name="Rectangle 124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77711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2" name="TextBox 121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5</a:t>
                  </a:r>
                  <a:endParaRPr lang="en-US" baseline="-25000" dirty="0"/>
                </a:p>
              </p:txBody>
            </p:sp>
            <p:sp>
              <p:nvSpPr>
                <p:cNvPr id="123" name="Rectangle 122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108191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0" name="TextBox 119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0</a:t>
                  </a:r>
                  <a:endParaRPr lang="en-US" baseline="-25000" dirty="0"/>
                </a:p>
              </p:txBody>
            </p:sp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138397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8" name="TextBox 117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5</a:t>
                  </a:r>
                  <a:endParaRPr lang="en-US" baseline="-25000" dirty="0"/>
                </a:p>
              </p:txBody>
            </p:sp>
            <p:sp>
              <p:nvSpPr>
                <p:cNvPr id="119" name="Rectangle 118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169435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6" name="TextBox 115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2</a:t>
                  </a:r>
                  <a:endParaRPr lang="en-US" baseline="-25000" dirty="0"/>
                </a:p>
              </p:txBody>
            </p:sp>
            <p:sp>
              <p:nvSpPr>
                <p:cNvPr id="117" name="Rectangle 116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199915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4" name="TextBox 113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0</a:t>
                  </a:r>
                  <a:endParaRPr lang="en-US" baseline="-25000" dirty="0"/>
                </a:p>
              </p:txBody>
            </p:sp>
            <p:sp>
              <p:nvSpPr>
                <p:cNvPr id="115" name="Rectangle 114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2301210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2" name="TextBox 111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3</a:t>
                  </a:r>
                  <a:endParaRPr lang="en-US" baseline="-25000" dirty="0"/>
                </a:p>
              </p:txBody>
            </p:sp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2611590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5</a:t>
                  </a:r>
                  <a:endParaRPr lang="en-US" baseline="-25000" dirty="0"/>
                </a:p>
              </p:txBody>
            </p:sp>
            <p:sp>
              <p:nvSpPr>
                <p:cNvPr id="111" name="Rectangle 110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2982415" y="5258517"/>
                <a:ext cx="208281" cy="45719"/>
                <a:chOff x="3196417" y="2865226"/>
                <a:chExt cx="208281" cy="45719"/>
              </a:xfrm>
            </p:grpSpPr>
            <p:sp>
              <p:nvSpPr>
                <p:cNvPr id="107" name="Oval 106"/>
                <p:cNvSpPr/>
                <p:nvPr/>
              </p:nvSpPr>
              <p:spPr>
                <a:xfrm>
                  <a:off x="3196417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3277698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3358979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128" name="Straight Connector 127"/>
          <p:cNvCxnSpPr>
            <a:stCxn id="95" idx="3"/>
            <a:endCxn id="93" idx="1"/>
          </p:cNvCxnSpPr>
          <p:nvPr/>
        </p:nvCxnSpPr>
        <p:spPr>
          <a:xfrm>
            <a:off x="3378295" y="5217455"/>
            <a:ext cx="203105" cy="0"/>
          </a:xfrm>
          <a:prstGeom prst="line">
            <a:avLst/>
          </a:pr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/>
          <p:cNvGrpSpPr/>
          <p:nvPr/>
        </p:nvGrpSpPr>
        <p:grpSpPr>
          <a:xfrm>
            <a:off x="5886941" y="3998255"/>
            <a:ext cx="3190238" cy="1066800"/>
            <a:chOff x="78089" y="4528676"/>
            <a:chExt cx="3190238" cy="1066800"/>
          </a:xfrm>
        </p:grpSpPr>
        <p:sp>
          <p:nvSpPr>
            <p:cNvPr id="286" name="Rectangle 285"/>
            <p:cNvSpPr/>
            <p:nvPr/>
          </p:nvSpPr>
          <p:spPr>
            <a:xfrm>
              <a:off x="78089" y="4528676"/>
              <a:ext cx="3190238" cy="1066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Array Handle</a:t>
              </a:r>
            </a:p>
          </p:txBody>
        </p:sp>
        <p:grpSp>
          <p:nvGrpSpPr>
            <p:cNvPr id="287" name="Group 286"/>
            <p:cNvGrpSpPr/>
            <p:nvPr/>
          </p:nvGrpSpPr>
          <p:grpSpPr>
            <a:xfrm>
              <a:off x="164673" y="5075636"/>
              <a:ext cx="3026023" cy="369332"/>
              <a:chOff x="164673" y="5075636"/>
              <a:chExt cx="3026023" cy="36933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4673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7" name="TextBox 316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8</a:t>
                  </a:r>
                  <a:endParaRPr lang="en-US" baseline="-25000" dirty="0"/>
                </a:p>
              </p:txBody>
            </p:sp>
            <p:sp>
              <p:nvSpPr>
                <p:cNvPr id="318" name="Rectangle 317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289" name="Group 288"/>
              <p:cNvGrpSpPr/>
              <p:nvPr/>
            </p:nvGrpSpPr>
            <p:grpSpPr>
              <a:xfrm>
                <a:off x="46673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5" name="TextBox 314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5</a:t>
                  </a:r>
                  <a:endParaRPr lang="en-US" baseline="-25000" dirty="0"/>
                </a:p>
              </p:txBody>
            </p:sp>
            <p:sp>
              <p:nvSpPr>
                <p:cNvPr id="316" name="Rectangle 315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290" name="Group 289"/>
              <p:cNvGrpSpPr/>
              <p:nvPr/>
            </p:nvGrpSpPr>
            <p:grpSpPr>
              <a:xfrm>
                <a:off x="77711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3" name="TextBox 312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5</a:t>
                  </a:r>
                  <a:endParaRPr lang="en-US" baseline="-25000" dirty="0"/>
                </a:p>
              </p:txBody>
            </p:sp>
            <p:sp>
              <p:nvSpPr>
                <p:cNvPr id="314" name="Rectangle 313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08191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1" name="TextBox 310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0</a:t>
                  </a:r>
                  <a:endParaRPr lang="en-US" baseline="-25000" dirty="0"/>
                </a:p>
              </p:txBody>
            </p:sp>
            <p:sp>
              <p:nvSpPr>
                <p:cNvPr id="312" name="Rectangle 311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138397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9" name="TextBox 308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5</a:t>
                  </a:r>
                  <a:endParaRPr lang="en-US" baseline="-25000" dirty="0"/>
                </a:p>
              </p:txBody>
            </p:sp>
            <p:sp>
              <p:nvSpPr>
                <p:cNvPr id="310" name="Rectangle 309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169435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7" name="TextBox 306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2</a:t>
                  </a:r>
                  <a:endParaRPr lang="en-US" baseline="-25000" dirty="0"/>
                </a:p>
              </p:txBody>
            </p:sp>
            <p:sp>
              <p:nvSpPr>
                <p:cNvPr id="308" name="Rectangle 307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199915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5" name="TextBox 304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0</a:t>
                  </a:r>
                  <a:endParaRPr lang="en-US" baseline="-25000" dirty="0"/>
                </a:p>
              </p:txBody>
            </p:sp>
            <p:sp>
              <p:nvSpPr>
                <p:cNvPr id="306" name="Rectangle 305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2301210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3" name="TextBox 302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3</a:t>
                  </a:r>
                  <a:endParaRPr lang="en-US" baseline="-25000" dirty="0"/>
                </a:p>
              </p:txBody>
            </p:sp>
            <p:sp>
              <p:nvSpPr>
                <p:cNvPr id="304" name="Rectangle 303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296" name="Group 295"/>
              <p:cNvGrpSpPr/>
              <p:nvPr/>
            </p:nvGrpSpPr>
            <p:grpSpPr>
              <a:xfrm>
                <a:off x="2611590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1" name="TextBox 300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5</a:t>
                  </a:r>
                  <a:endParaRPr lang="en-US" baseline="-25000" dirty="0"/>
                </a:p>
              </p:txBody>
            </p:sp>
            <p:sp>
              <p:nvSpPr>
                <p:cNvPr id="302" name="Rectangle 301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297" name="Group 296"/>
              <p:cNvGrpSpPr/>
              <p:nvPr/>
            </p:nvGrpSpPr>
            <p:grpSpPr>
              <a:xfrm>
                <a:off x="2982415" y="5258517"/>
                <a:ext cx="208281" cy="45719"/>
                <a:chOff x="3196417" y="2865226"/>
                <a:chExt cx="208281" cy="45719"/>
              </a:xfrm>
            </p:grpSpPr>
            <p:sp>
              <p:nvSpPr>
                <p:cNvPr id="298" name="Oval 297"/>
                <p:cNvSpPr/>
                <p:nvPr/>
              </p:nvSpPr>
              <p:spPr>
                <a:xfrm>
                  <a:off x="3196417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/>
                <p:cNvSpPr/>
                <p:nvPr/>
              </p:nvSpPr>
              <p:spPr>
                <a:xfrm>
                  <a:off x="3277698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/>
                <p:cNvSpPr/>
                <p:nvPr/>
              </p:nvSpPr>
              <p:spPr>
                <a:xfrm>
                  <a:off x="3358979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19" name="Group 318"/>
          <p:cNvGrpSpPr/>
          <p:nvPr/>
        </p:nvGrpSpPr>
        <p:grpSpPr>
          <a:xfrm>
            <a:off x="5886941" y="5369855"/>
            <a:ext cx="3190238" cy="1066800"/>
            <a:chOff x="78089" y="4528676"/>
            <a:chExt cx="3190238" cy="1066800"/>
          </a:xfrm>
        </p:grpSpPr>
        <p:sp>
          <p:nvSpPr>
            <p:cNvPr id="320" name="Rectangle 319"/>
            <p:cNvSpPr/>
            <p:nvPr/>
          </p:nvSpPr>
          <p:spPr>
            <a:xfrm>
              <a:off x="78089" y="4528676"/>
              <a:ext cx="3190238" cy="1066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Array Handle</a:t>
              </a:r>
            </a:p>
          </p:txBody>
        </p:sp>
        <p:grpSp>
          <p:nvGrpSpPr>
            <p:cNvPr id="321" name="Group 320"/>
            <p:cNvGrpSpPr/>
            <p:nvPr/>
          </p:nvGrpSpPr>
          <p:grpSpPr>
            <a:xfrm>
              <a:off x="164673" y="5075636"/>
              <a:ext cx="3026023" cy="369332"/>
              <a:chOff x="164673" y="5075636"/>
              <a:chExt cx="3026023" cy="369332"/>
            </a:xfrm>
          </p:grpSpPr>
          <p:grpSp>
            <p:nvGrpSpPr>
              <p:cNvPr id="322" name="Group 321"/>
              <p:cNvGrpSpPr/>
              <p:nvPr/>
            </p:nvGrpSpPr>
            <p:grpSpPr>
              <a:xfrm>
                <a:off x="164673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1" name="TextBox 350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0</a:t>
                  </a:r>
                  <a:endParaRPr lang="en-US" baseline="-25000" dirty="0"/>
                </a:p>
              </p:txBody>
            </p:sp>
            <p:sp>
              <p:nvSpPr>
                <p:cNvPr id="352" name="Rectangle 351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23" name="Group 322"/>
              <p:cNvGrpSpPr/>
              <p:nvPr/>
            </p:nvGrpSpPr>
            <p:grpSpPr>
              <a:xfrm>
                <a:off x="46673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9" name="TextBox 348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1</a:t>
                  </a:r>
                  <a:endParaRPr lang="en-US" baseline="-25000" dirty="0"/>
                </a:p>
              </p:txBody>
            </p:sp>
            <p:sp>
              <p:nvSpPr>
                <p:cNvPr id="350" name="Rectangle 349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24" name="Group 323"/>
              <p:cNvGrpSpPr/>
              <p:nvPr/>
            </p:nvGrpSpPr>
            <p:grpSpPr>
              <a:xfrm>
                <a:off x="77711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7" name="TextBox 346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2</a:t>
                  </a:r>
                  <a:endParaRPr lang="en-US" baseline="-25000" dirty="0"/>
                </a:p>
              </p:txBody>
            </p:sp>
            <p:sp>
              <p:nvSpPr>
                <p:cNvPr id="348" name="Rectangle 347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25" name="Group 324"/>
              <p:cNvGrpSpPr/>
              <p:nvPr/>
            </p:nvGrpSpPr>
            <p:grpSpPr>
              <a:xfrm>
                <a:off x="1081912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5" name="TextBox 344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3</a:t>
                  </a:r>
                  <a:endParaRPr lang="en-US" baseline="-25000" dirty="0"/>
                </a:p>
              </p:txBody>
            </p:sp>
            <p:sp>
              <p:nvSpPr>
                <p:cNvPr id="346" name="Rectangle 345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26" name="Group 325"/>
              <p:cNvGrpSpPr/>
              <p:nvPr/>
            </p:nvGrpSpPr>
            <p:grpSpPr>
              <a:xfrm>
                <a:off x="138397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3" name="TextBox 342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4</a:t>
                  </a:r>
                  <a:endParaRPr lang="en-US" baseline="-25000" dirty="0"/>
                </a:p>
              </p:txBody>
            </p:sp>
            <p:sp>
              <p:nvSpPr>
                <p:cNvPr id="344" name="Rectangle 343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27" name="Group 326"/>
              <p:cNvGrpSpPr/>
              <p:nvPr/>
            </p:nvGrpSpPr>
            <p:grpSpPr>
              <a:xfrm>
                <a:off x="169435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1" name="TextBox 340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5</a:t>
                  </a:r>
                  <a:endParaRPr lang="en-US" baseline="-25000" dirty="0"/>
                </a:p>
              </p:txBody>
            </p:sp>
            <p:sp>
              <p:nvSpPr>
                <p:cNvPr id="342" name="Rectangle 341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1999151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9" name="TextBox 338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6</a:t>
                  </a:r>
                  <a:endParaRPr lang="en-US" baseline="-25000" dirty="0"/>
                </a:p>
              </p:txBody>
            </p:sp>
            <p:sp>
              <p:nvSpPr>
                <p:cNvPr id="340" name="Rectangle 339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2301210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7" name="TextBox 336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7</a:t>
                  </a:r>
                  <a:endParaRPr lang="en-US" baseline="-25000" dirty="0"/>
                </a:p>
              </p:txBody>
            </p:sp>
            <p:sp>
              <p:nvSpPr>
                <p:cNvPr id="338" name="Rectangle 337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30" name="Group 329"/>
              <p:cNvGrpSpPr/>
              <p:nvPr/>
            </p:nvGrpSpPr>
            <p:grpSpPr>
              <a:xfrm>
                <a:off x="2611590" y="5075636"/>
                <a:ext cx="381000" cy="369332"/>
                <a:chOff x="2535965" y="5117068"/>
                <a:chExt cx="381000" cy="3693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5" name="TextBox 334"/>
                <p:cNvSpPr txBox="1"/>
                <p:nvPr/>
              </p:nvSpPr>
              <p:spPr>
                <a:xfrm>
                  <a:off x="2535965" y="5117068"/>
                  <a:ext cx="381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smtClean="0"/>
                    <a:t>x</a:t>
                  </a:r>
                  <a:r>
                    <a:rPr lang="en-US" baseline="-25000" dirty="0" smtClean="0"/>
                    <a:t>8</a:t>
                  </a:r>
                  <a:endParaRPr lang="en-US" baseline="-25000" dirty="0"/>
                </a:p>
              </p:txBody>
            </p:sp>
            <p:sp>
              <p:nvSpPr>
                <p:cNvPr id="336" name="Rectangle 335"/>
                <p:cNvSpPr>
                  <a:spLocks noChangeAspect="1"/>
                </p:cNvSpPr>
                <p:nvPr/>
              </p:nvSpPr>
              <p:spPr>
                <a:xfrm>
                  <a:off x="2546349" y="5181600"/>
                  <a:ext cx="304800" cy="3048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  <p:grpSp>
            <p:nvGrpSpPr>
              <p:cNvPr id="331" name="Group 330"/>
              <p:cNvGrpSpPr/>
              <p:nvPr/>
            </p:nvGrpSpPr>
            <p:grpSpPr>
              <a:xfrm>
                <a:off x="2982415" y="5258517"/>
                <a:ext cx="208281" cy="45719"/>
                <a:chOff x="3196417" y="2865226"/>
                <a:chExt cx="208281" cy="45719"/>
              </a:xfrm>
            </p:grpSpPr>
            <p:sp>
              <p:nvSpPr>
                <p:cNvPr id="332" name="Oval 331"/>
                <p:cNvSpPr/>
                <p:nvPr/>
              </p:nvSpPr>
              <p:spPr>
                <a:xfrm>
                  <a:off x="3196417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/>
                <p:cNvSpPr/>
                <p:nvPr/>
              </p:nvSpPr>
              <p:spPr>
                <a:xfrm>
                  <a:off x="3277698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3358979" y="286522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58" name="Freeform 357"/>
          <p:cNvSpPr/>
          <p:nvPr/>
        </p:nvSpPr>
        <p:spPr>
          <a:xfrm>
            <a:off x="5434346" y="5359964"/>
            <a:ext cx="449262" cy="556852"/>
          </a:xfrm>
          <a:custGeom>
            <a:avLst/>
            <a:gdLst>
              <a:gd name="connsiteX0" fmla="*/ 0 w 449262"/>
              <a:gd name="connsiteY0" fmla="*/ 69004 h 839244"/>
              <a:gd name="connsiteX1" fmla="*/ 172793 w 449262"/>
              <a:gd name="connsiteY1" fmla="*/ 69004 h 839244"/>
              <a:gd name="connsiteX2" fmla="*/ 172793 w 449262"/>
              <a:gd name="connsiteY2" fmla="*/ 786124 h 839244"/>
              <a:gd name="connsiteX3" fmla="*/ 449262 w 449262"/>
              <a:gd name="connsiteY3" fmla="*/ 786124 h 839244"/>
              <a:gd name="connsiteX4" fmla="*/ 449262 w 449262"/>
              <a:gd name="connsiteY4" fmla="*/ 786124 h 839244"/>
              <a:gd name="connsiteX5" fmla="*/ 293748 w 449262"/>
              <a:gd name="connsiteY5" fmla="*/ 224524 h 839244"/>
              <a:gd name="connsiteX6" fmla="*/ 293748 w 449262"/>
              <a:gd name="connsiteY6" fmla="*/ 224524 h 839244"/>
              <a:gd name="connsiteX0" fmla="*/ 0 w 449262"/>
              <a:gd name="connsiteY0" fmla="*/ 69004 h 839244"/>
              <a:gd name="connsiteX1" fmla="*/ 172793 w 449262"/>
              <a:gd name="connsiteY1" fmla="*/ 69004 h 839244"/>
              <a:gd name="connsiteX2" fmla="*/ 172793 w 449262"/>
              <a:gd name="connsiteY2" fmla="*/ 786124 h 839244"/>
              <a:gd name="connsiteX3" fmla="*/ 449262 w 449262"/>
              <a:gd name="connsiteY3" fmla="*/ 786124 h 839244"/>
              <a:gd name="connsiteX4" fmla="*/ 449262 w 449262"/>
              <a:gd name="connsiteY4" fmla="*/ 786124 h 839244"/>
              <a:gd name="connsiteX5" fmla="*/ 293748 w 449262"/>
              <a:gd name="connsiteY5" fmla="*/ 224524 h 839244"/>
              <a:gd name="connsiteX0" fmla="*/ 0 w 449262"/>
              <a:gd name="connsiteY0" fmla="*/ 69004 h 839244"/>
              <a:gd name="connsiteX1" fmla="*/ 172793 w 449262"/>
              <a:gd name="connsiteY1" fmla="*/ 69004 h 839244"/>
              <a:gd name="connsiteX2" fmla="*/ 172793 w 449262"/>
              <a:gd name="connsiteY2" fmla="*/ 786124 h 839244"/>
              <a:gd name="connsiteX3" fmla="*/ 449262 w 449262"/>
              <a:gd name="connsiteY3" fmla="*/ 786124 h 839244"/>
              <a:gd name="connsiteX4" fmla="*/ 449262 w 449262"/>
              <a:gd name="connsiteY4" fmla="*/ 786124 h 839244"/>
              <a:gd name="connsiteX0" fmla="*/ 0 w 449262"/>
              <a:gd name="connsiteY0" fmla="*/ 62960 h 780080"/>
              <a:gd name="connsiteX1" fmla="*/ 172793 w 449262"/>
              <a:gd name="connsiteY1" fmla="*/ 62960 h 780080"/>
              <a:gd name="connsiteX2" fmla="*/ 190072 w 449262"/>
              <a:gd name="connsiteY2" fmla="*/ 693680 h 780080"/>
              <a:gd name="connsiteX3" fmla="*/ 449262 w 449262"/>
              <a:gd name="connsiteY3" fmla="*/ 780080 h 780080"/>
              <a:gd name="connsiteX4" fmla="*/ 449262 w 449262"/>
              <a:gd name="connsiteY4" fmla="*/ 780080 h 780080"/>
              <a:gd name="connsiteX0" fmla="*/ 0 w 449262"/>
              <a:gd name="connsiteY0" fmla="*/ 23996 h 741116"/>
              <a:gd name="connsiteX1" fmla="*/ 233270 w 449262"/>
              <a:gd name="connsiteY1" fmla="*/ 127676 h 741116"/>
              <a:gd name="connsiteX2" fmla="*/ 190072 w 449262"/>
              <a:gd name="connsiteY2" fmla="*/ 654716 h 741116"/>
              <a:gd name="connsiteX3" fmla="*/ 449262 w 449262"/>
              <a:gd name="connsiteY3" fmla="*/ 741116 h 741116"/>
              <a:gd name="connsiteX4" fmla="*/ 449262 w 449262"/>
              <a:gd name="connsiteY4" fmla="*/ 741116 h 741116"/>
              <a:gd name="connsiteX0" fmla="*/ 0 w 449262"/>
              <a:gd name="connsiteY0" fmla="*/ 23996 h 741116"/>
              <a:gd name="connsiteX1" fmla="*/ 233270 w 449262"/>
              <a:gd name="connsiteY1" fmla="*/ 127676 h 741116"/>
              <a:gd name="connsiteX2" fmla="*/ 241910 w 449262"/>
              <a:gd name="connsiteY2" fmla="*/ 654716 h 741116"/>
              <a:gd name="connsiteX3" fmla="*/ 449262 w 449262"/>
              <a:gd name="connsiteY3" fmla="*/ 741116 h 741116"/>
              <a:gd name="connsiteX4" fmla="*/ 449262 w 449262"/>
              <a:gd name="connsiteY4" fmla="*/ 741116 h 741116"/>
              <a:gd name="connsiteX0" fmla="*/ 0 w 449262"/>
              <a:gd name="connsiteY0" fmla="*/ 23996 h 741116"/>
              <a:gd name="connsiteX1" fmla="*/ 233270 w 449262"/>
              <a:gd name="connsiteY1" fmla="*/ 127676 h 741116"/>
              <a:gd name="connsiteX2" fmla="*/ 241910 w 449262"/>
              <a:gd name="connsiteY2" fmla="*/ 654716 h 741116"/>
              <a:gd name="connsiteX3" fmla="*/ 449262 w 449262"/>
              <a:gd name="connsiteY3" fmla="*/ 741116 h 741116"/>
              <a:gd name="connsiteX4" fmla="*/ 449262 w 449262"/>
              <a:gd name="connsiteY4" fmla="*/ 741116 h 741116"/>
              <a:gd name="connsiteX0" fmla="*/ 0 w 449262"/>
              <a:gd name="connsiteY0" fmla="*/ 27101 h 744221"/>
              <a:gd name="connsiteX1" fmla="*/ 233270 w 449262"/>
              <a:gd name="connsiteY1" fmla="*/ 130781 h 744221"/>
              <a:gd name="connsiteX2" fmla="*/ 241910 w 449262"/>
              <a:gd name="connsiteY2" fmla="*/ 657821 h 744221"/>
              <a:gd name="connsiteX3" fmla="*/ 449262 w 449262"/>
              <a:gd name="connsiteY3" fmla="*/ 744221 h 744221"/>
              <a:gd name="connsiteX4" fmla="*/ 449262 w 449262"/>
              <a:gd name="connsiteY4" fmla="*/ 744221 h 744221"/>
              <a:gd name="connsiteX0" fmla="*/ 0 w 449262"/>
              <a:gd name="connsiteY0" fmla="*/ 4372 h 721492"/>
              <a:gd name="connsiteX1" fmla="*/ 233270 w 449262"/>
              <a:gd name="connsiteY1" fmla="*/ 108052 h 721492"/>
              <a:gd name="connsiteX2" fmla="*/ 241910 w 449262"/>
              <a:gd name="connsiteY2" fmla="*/ 635092 h 721492"/>
              <a:gd name="connsiteX3" fmla="*/ 449262 w 449262"/>
              <a:gd name="connsiteY3" fmla="*/ 721492 h 721492"/>
              <a:gd name="connsiteX4" fmla="*/ 449262 w 449262"/>
              <a:gd name="connsiteY4" fmla="*/ 721492 h 721492"/>
              <a:gd name="connsiteX0" fmla="*/ 0 w 449262"/>
              <a:gd name="connsiteY0" fmla="*/ 4372 h 734643"/>
              <a:gd name="connsiteX1" fmla="*/ 233270 w 449262"/>
              <a:gd name="connsiteY1" fmla="*/ 108052 h 734643"/>
              <a:gd name="connsiteX2" fmla="*/ 241910 w 449262"/>
              <a:gd name="connsiteY2" fmla="*/ 635092 h 734643"/>
              <a:gd name="connsiteX3" fmla="*/ 449262 w 449262"/>
              <a:gd name="connsiteY3" fmla="*/ 721492 h 734643"/>
              <a:gd name="connsiteX4" fmla="*/ 449262 w 449262"/>
              <a:gd name="connsiteY4" fmla="*/ 721492 h 73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262" h="734643">
                <a:moveTo>
                  <a:pt x="0" y="4372"/>
                </a:moveTo>
                <a:cubicBezTo>
                  <a:pt x="158393" y="-3548"/>
                  <a:pt x="227511" y="-14348"/>
                  <a:pt x="233270" y="108052"/>
                </a:cubicBezTo>
                <a:cubicBezTo>
                  <a:pt x="239029" y="230452"/>
                  <a:pt x="240469" y="515572"/>
                  <a:pt x="241910" y="635092"/>
                </a:cubicBezTo>
                <a:cubicBezTo>
                  <a:pt x="243351" y="754612"/>
                  <a:pt x="354226" y="741652"/>
                  <a:pt x="449262" y="721492"/>
                </a:cubicBezTo>
                <a:lnTo>
                  <a:pt x="449262" y="721492"/>
                </a:lnTo>
              </a:path>
            </a:pathLst>
          </a:cu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Freeform 358"/>
          <p:cNvSpPr/>
          <p:nvPr/>
        </p:nvSpPr>
        <p:spPr>
          <a:xfrm flipV="1">
            <a:off x="5434346" y="4545215"/>
            <a:ext cx="449262" cy="556852"/>
          </a:xfrm>
          <a:custGeom>
            <a:avLst/>
            <a:gdLst>
              <a:gd name="connsiteX0" fmla="*/ 0 w 449262"/>
              <a:gd name="connsiteY0" fmla="*/ 69004 h 839244"/>
              <a:gd name="connsiteX1" fmla="*/ 172793 w 449262"/>
              <a:gd name="connsiteY1" fmla="*/ 69004 h 839244"/>
              <a:gd name="connsiteX2" fmla="*/ 172793 w 449262"/>
              <a:gd name="connsiteY2" fmla="*/ 786124 h 839244"/>
              <a:gd name="connsiteX3" fmla="*/ 449262 w 449262"/>
              <a:gd name="connsiteY3" fmla="*/ 786124 h 839244"/>
              <a:gd name="connsiteX4" fmla="*/ 449262 w 449262"/>
              <a:gd name="connsiteY4" fmla="*/ 786124 h 839244"/>
              <a:gd name="connsiteX5" fmla="*/ 293748 w 449262"/>
              <a:gd name="connsiteY5" fmla="*/ 224524 h 839244"/>
              <a:gd name="connsiteX6" fmla="*/ 293748 w 449262"/>
              <a:gd name="connsiteY6" fmla="*/ 224524 h 839244"/>
              <a:gd name="connsiteX0" fmla="*/ 0 w 449262"/>
              <a:gd name="connsiteY0" fmla="*/ 69004 h 839244"/>
              <a:gd name="connsiteX1" fmla="*/ 172793 w 449262"/>
              <a:gd name="connsiteY1" fmla="*/ 69004 h 839244"/>
              <a:gd name="connsiteX2" fmla="*/ 172793 w 449262"/>
              <a:gd name="connsiteY2" fmla="*/ 786124 h 839244"/>
              <a:gd name="connsiteX3" fmla="*/ 449262 w 449262"/>
              <a:gd name="connsiteY3" fmla="*/ 786124 h 839244"/>
              <a:gd name="connsiteX4" fmla="*/ 449262 w 449262"/>
              <a:gd name="connsiteY4" fmla="*/ 786124 h 839244"/>
              <a:gd name="connsiteX5" fmla="*/ 293748 w 449262"/>
              <a:gd name="connsiteY5" fmla="*/ 224524 h 839244"/>
              <a:gd name="connsiteX0" fmla="*/ 0 w 449262"/>
              <a:gd name="connsiteY0" fmla="*/ 69004 h 839244"/>
              <a:gd name="connsiteX1" fmla="*/ 172793 w 449262"/>
              <a:gd name="connsiteY1" fmla="*/ 69004 h 839244"/>
              <a:gd name="connsiteX2" fmla="*/ 172793 w 449262"/>
              <a:gd name="connsiteY2" fmla="*/ 786124 h 839244"/>
              <a:gd name="connsiteX3" fmla="*/ 449262 w 449262"/>
              <a:gd name="connsiteY3" fmla="*/ 786124 h 839244"/>
              <a:gd name="connsiteX4" fmla="*/ 449262 w 449262"/>
              <a:gd name="connsiteY4" fmla="*/ 786124 h 839244"/>
              <a:gd name="connsiteX0" fmla="*/ 0 w 449262"/>
              <a:gd name="connsiteY0" fmla="*/ 62960 h 780080"/>
              <a:gd name="connsiteX1" fmla="*/ 172793 w 449262"/>
              <a:gd name="connsiteY1" fmla="*/ 62960 h 780080"/>
              <a:gd name="connsiteX2" fmla="*/ 190072 w 449262"/>
              <a:gd name="connsiteY2" fmla="*/ 693680 h 780080"/>
              <a:gd name="connsiteX3" fmla="*/ 449262 w 449262"/>
              <a:gd name="connsiteY3" fmla="*/ 780080 h 780080"/>
              <a:gd name="connsiteX4" fmla="*/ 449262 w 449262"/>
              <a:gd name="connsiteY4" fmla="*/ 780080 h 780080"/>
              <a:gd name="connsiteX0" fmla="*/ 0 w 449262"/>
              <a:gd name="connsiteY0" fmla="*/ 23996 h 741116"/>
              <a:gd name="connsiteX1" fmla="*/ 233270 w 449262"/>
              <a:gd name="connsiteY1" fmla="*/ 127676 h 741116"/>
              <a:gd name="connsiteX2" fmla="*/ 190072 w 449262"/>
              <a:gd name="connsiteY2" fmla="*/ 654716 h 741116"/>
              <a:gd name="connsiteX3" fmla="*/ 449262 w 449262"/>
              <a:gd name="connsiteY3" fmla="*/ 741116 h 741116"/>
              <a:gd name="connsiteX4" fmla="*/ 449262 w 449262"/>
              <a:gd name="connsiteY4" fmla="*/ 741116 h 741116"/>
              <a:gd name="connsiteX0" fmla="*/ 0 w 449262"/>
              <a:gd name="connsiteY0" fmla="*/ 23996 h 741116"/>
              <a:gd name="connsiteX1" fmla="*/ 233270 w 449262"/>
              <a:gd name="connsiteY1" fmla="*/ 127676 h 741116"/>
              <a:gd name="connsiteX2" fmla="*/ 241910 w 449262"/>
              <a:gd name="connsiteY2" fmla="*/ 654716 h 741116"/>
              <a:gd name="connsiteX3" fmla="*/ 449262 w 449262"/>
              <a:gd name="connsiteY3" fmla="*/ 741116 h 741116"/>
              <a:gd name="connsiteX4" fmla="*/ 449262 w 449262"/>
              <a:gd name="connsiteY4" fmla="*/ 741116 h 741116"/>
              <a:gd name="connsiteX0" fmla="*/ 0 w 449262"/>
              <a:gd name="connsiteY0" fmla="*/ 23996 h 741116"/>
              <a:gd name="connsiteX1" fmla="*/ 233270 w 449262"/>
              <a:gd name="connsiteY1" fmla="*/ 127676 h 741116"/>
              <a:gd name="connsiteX2" fmla="*/ 241910 w 449262"/>
              <a:gd name="connsiteY2" fmla="*/ 654716 h 741116"/>
              <a:gd name="connsiteX3" fmla="*/ 449262 w 449262"/>
              <a:gd name="connsiteY3" fmla="*/ 741116 h 741116"/>
              <a:gd name="connsiteX4" fmla="*/ 449262 w 449262"/>
              <a:gd name="connsiteY4" fmla="*/ 741116 h 741116"/>
              <a:gd name="connsiteX0" fmla="*/ 0 w 449262"/>
              <a:gd name="connsiteY0" fmla="*/ 27101 h 744221"/>
              <a:gd name="connsiteX1" fmla="*/ 233270 w 449262"/>
              <a:gd name="connsiteY1" fmla="*/ 130781 h 744221"/>
              <a:gd name="connsiteX2" fmla="*/ 241910 w 449262"/>
              <a:gd name="connsiteY2" fmla="*/ 657821 h 744221"/>
              <a:gd name="connsiteX3" fmla="*/ 449262 w 449262"/>
              <a:gd name="connsiteY3" fmla="*/ 744221 h 744221"/>
              <a:gd name="connsiteX4" fmla="*/ 449262 w 449262"/>
              <a:gd name="connsiteY4" fmla="*/ 744221 h 744221"/>
              <a:gd name="connsiteX0" fmla="*/ 0 w 449262"/>
              <a:gd name="connsiteY0" fmla="*/ 4372 h 721492"/>
              <a:gd name="connsiteX1" fmla="*/ 233270 w 449262"/>
              <a:gd name="connsiteY1" fmla="*/ 108052 h 721492"/>
              <a:gd name="connsiteX2" fmla="*/ 241910 w 449262"/>
              <a:gd name="connsiteY2" fmla="*/ 635092 h 721492"/>
              <a:gd name="connsiteX3" fmla="*/ 449262 w 449262"/>
              <a:gd name="connsiteY3" fmla="*/ 721492 h 721492"/>
              <a:gd name="connsiteX4" fmla="*/ 449262 w 449262"/>
              <a:gd name="connsiteY4" fmla="*/ 721492 h 721492"/>
              <a:gd name="connsiteX0" fmla="*/ 0 w 449262"/>
              <a:gd name="connsiteY0" fmla="*/ 4372 h 734643"/>
              <a:gd name="connsiteX1" fmla="*/ 233270 w 449262"/>
              <a:gd name="connsiteY1" fmla="*/ 108052 h 734643"/>
              <a:gd name="connsiteX2" fmla="*/ 241910 w 449262"/>
              <a:gd name="connsiteY2" fmla="*/ 635092 h 734643"/>
              <a:gd name="connsiteX3" fmla="*/ 449262 w 449262"/>
              <a:gd name="connsiteY3" fmla="*/ 721492 h 734643"/>
              <a:gd name="connsiteX4" fmla="*/ 449262 w 449262"/>
              <a:gd name="connsiteY4" fmla="*/ 721492 h 73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262" h="734643">
                <a:moveTo>
                  <a:pt x="0" y="4372"/>
                </a:moveTo>
                <a:cubicBezTo>
                  <a:pt x="158393" y="-3548"/>
                  <a:pt x="227511" y="-14348"/>
                  <a:pt x="233270" y="108052"/>
                </a:cubicBezTo>
                <a:cubicBezTo>
                  <a:pt x="239029" y="230452"/>
                  <a:pt x="240469" y="515572"/>
                  <a:pt x="241910" y="635092"/>
                </a:cubicBezTo>
                <a:cubicBezTo>
                  <a:pt x="243351" y="754612"/>
                  <a:pt x="354226" y="741652"/>
                  <a:pt x="449262" y="721492"/>
                </a:cubicBezTo>
                <a:lnTo>
                  <a:pt x="449262" y="721492"/>
                </a:lnTo>
              </a:path>
            </a:pathLst>
          </a:custGeom>
          <a:ln w="12700" cmpd="sng">
            <a:solidFill>
              <a:schemeClr val="tx1"/>
            </a:solidFill>
            <a:head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VTK-m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Motivation, Intended Uses, History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01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DynamicArrayHandle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DynamicArrayHandle</a:t>
            </a:r>
            <a:r>
              <a:rPr lang="en-US" dirty="0" smtClean="0"/>
              <a:t> is a magic </a:t>
            </a:r>
            <a:r>
              <a:rPr lang="en-US" dirty="0" err="1" smtClean="0"/>
              <a:t>untyped</a:t>
            </a:r>
            <a:r>
              <a:rPr lang="en-US" dirty="0" smtClean="0"/>
              <a:t> reference to an </a:t>
            </a:r>
            <a:r>
              <a:rPr lang="en-US" dirty="0" err="1" smtClean="0"/>
              <a:t>ArrayHandle</a:t>
            </a:r>
            <a:endParaRPr lang="en-US" dirty="0" smtClean="0"/>
          </a:p>
          <a:p>
            <a:r>
              <a:rPr lang="en-US" dirty="0" smtClean="0"/>
              <a:t>Statically holds a list of potential types and storages the contained array might have</a:t>
            </a:r>
          </a:p>
          <a:p>
            <a:pPr lvl="1"/>
            <a:r>
              <a:rPr lang="en-US" dirty="0" smtClean="0"/>
              <a:t>Can be changed with </a:t>
            </a:r>
            <a:r>
              <a:rPr lang="en-US" dirty="0" err="1" smtClean="0"/>
              <a:t>ResetTypeList</a:t>
            </a:r>
            <a:r>
              <a:rPr lang="en-US" dirty="0" smtClean="0"/>
              <a:t> and </a:t>
            </a:r>
            <a:r>
              <a:rPr lang="en-US" dirty="0" err="1" smtClean="0"/>
              <a:t>ResetStorageList</a:t>
            </a:r>
            <a:endParaRPr lang="en-US" dirty="0" smtClean="0"/>
          </a:p>
          <a:p>
            <a:pPr lvl="1"/>
            <a:r>
              <a:rPr lang="en-US" dirty="0" smtClean="0"/>
              <a:t>Changing these lists requires creating a new object</a:t>
            </a:r>
          </a:p>
          <a:p>
            <a:r>
              <a:rPr lang="en-US" dirty="0" smtClean="0"/>
              <a:t>Parts of VTK-m will automatically </a:t>
            </a:r>
            <a:r>
              <a:rPr lang="en-US" dirty="0" err="1" smtClean="0"/>
              <a:t>staticly</a:t>
            </a:r>
            <a:r>
              <a:rPr lang="en-US" dirty="0" smtClean="0"/>
              <a:t> cast a </a:t>
            </a:r>
            <a:r>
              <a:rPr lang="en-US" dirty="0" err="1" smtClean="0"/>
              <a:t>DynamicArrayHandle</a:t>
            </a:r>
            <a:r>
              <a:rPr lang="en-US" dirty="0" smtClean="0"/>
              <a:t> as necessary</a:t>
            </a:r>
          </a:p>
          <a:p>
            <a:pPr lvl="1"/>
            <a:r>
              <a:rPr lang="en-US" dirty="0" smtClean="0"/>
              <a:t>Requires the actual type to be in the list of potential types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09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DataSet</a:t>
            </a:r>
            <a:r>
              <a:rPr lang="en-US" dirty="0" smtClean="0"/>
              <a:t> 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19" y="2318690"/>
            <a:ext cx="843466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1 or more </a:t>
            </a:r>
            <a:r>
              <a:rPr lang="en-US" dirty="0" err="1" smtClean="0"/>
              <a:t>CellSet</a:t>
            </a:r>
            <a:endParaRPr lang="en-US" dirty="0" smtClean="0"/>
          </a:p>
          <a:p>
            <a:pPr lvl="1"/>
            <a:r>
              <a:rPr lang="en-US" dirty="0" smtClean="0"/>
              <a:t>Defines the connectivity of the cells</a:t>
            </a:r>
          </a:p>
          <a:p>
            <a:pPr lvl="1"/>
            <a:r>
              <a:rPr lang="en-US" dirty="0" smtClean="0"/>
              <a:t>Examples include a regular grid of cells or explicit connection indices</a:t>
            </a:r>
          </a:p>
          <a:p>
            <a:r>
              <a:rPr lang="en-US" dirty="0" smtClean="0"/>
              <a:t>0 or more Field</a:t>
            </a:r>
          </a:p>
          <a:p>
            <a:pPr lvl="1"/>
            <a:r>
              <a:rPr lang="en-US" dirty="0" smtClean="0"/>
              <a:t>Holds an </a:t>
            </a:r>
            <a:r>
              <a:rPr lang="en-US" dirty="0" err="1" smtClean="0"/>
              <a:t>ArrayHandle</a:t>
            </a:r>
            <a:r>
              <a:rPr lang="en-US" dirty="0" smtClean="0"/>
              <a:t> containing field values</a:t>
            </a:r>
          </a:p>
          <a:p>
            <a:pPr lvl="1"/>
            <a:r>
              <a:rPr lang="en-US" dirty="0" smtClean="0"/>
              <a:t>Field also has metadata such as the name, the topology association (point, cell, face, </a:t>
            </a:r>
            <a:r>
              <a:rPr lang="en-US" dirty="0" err="1" smtClean="0"/>
              <a:t>etc</a:t>
            </a:r>
            <a:r>
              <a:rPr lang="en-US" dirty="0" smtClean="0"/>
              <a:t>), and which cell set the field is attached to</a:t>
            </a:r>
          </a:p>
          <a:p>
            <a:r>
              <a:rPr lang="en-US" dirty="0" smtClean="0"/>
              <a:t>0 or more </a:t>
            </a:r>
            <a:r>
              <a:rPr lang="en-US" dirty="0" err="1" smtClean="0"/>
              <a:t>CoordinateSystem</a:t>
            </a:r>
            <a:endParaRPr lang="en-US" dirty="0" smtClean="0"/>
          </a:p>
          <a:p>
            <a:pPr lvl="1"/>
            <a:r>
              <a:rPr lang="en-US" dirty="0" smtClean="0"/>
              <a:t>Really just a Field with a special meaning</a:t>
            </a:r>
          </a:p>
          <a:p>
            <a:pPr lvl="1"/>
            <a:r>
              <a:rPr lang="en-US" dirty="0" smtClean="0"/>
              <a:t>Contains helpful features specific to common coordinate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530" t="33169" r="15483" b="14190"/>
          <a:stretch/>
        </p:blipFill>
        <p:spPr>
          <a:xfrm>
            <a:off x="4707287" y="293409"/>
            <a:ext cx="4239490" cy="2632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5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Worklet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6FFFF"/>
                </a:solidFill>
                <a:latin typeface="Consolas"/>
                <a:cs typeface="Consolas"/>
              </a:rPr>
              <a:t>WorkletMapField</a:t>
            </a:r>
            <a:r>
              <a:rPr lang="en-US" dirty="0" smtClean="0"/>
              <a:t>: Applies </a:t>
            </a:r>
            <a:r>
              <a:rPr lang="en-US" dirty="0" err="1" smtClean="0"/>
              <a:t>worklet</a:t>
            </a:r>
            <a:r>
              <a:rPr lang="en-US" dirty="0" smtClean="0"/>
              <a:t> on each value in an array.</a:t>
            </a:r>
          </a:p>
          <a:p>
            <a:r>
              <a:rPr lang="en-US" dirty="0" err="1" smtClean="0">
                <a:solidFill>
                  <a:srgbClr val="66FFFF"/>
                </a:solidFill>
                <a:latin typeface="Consolas"/>
                <a:cs typeface="Consolas"/>
              </a:rPr>
              <a:t>WorkletMapTopology</a:t>
            </a:r>
            <a:r>
              <a:rPr lang="en-US" dirty="0" smtClean="0"/>
              <a:t>: Takes from and to topology elements (e.g. point to cell or cell to point). Applies </a:t>
            </a:r>
            <a:r>
              <a:rPr lang="en-US" dirty="0" err="1" smtClean="0"/>
              <a:t>worklet</a:t>
            </a:r>
            <a:r>
              <a:rPr lang="en-US" dirty="0" smtClean="0"/>
              <a:t> on each “to” element. </a:t>
            </a:r>
            <a:r>
              <a:rPr lang="en-US" dirty="0" err="1" smtClean="0"/>
              <a:t>Worklet</a:t>
            </a:r>
            <a:r>
              <a:rPr lang="en-US" dirty="0" smtClean="0"/>
              <a:t> can access field data from both “from” and “to” elements. Can output to “to” elements.</a:t>
            </a:r>
          </a:p>
          <a:p>
            <a:r>
              <a:rPr lang="en-US" dirty="0" smtClean="0"/>
              <a:t>Many more to come…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3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1778" y="228600"/>
            <a:ext cx="794044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struct </a:t>
            </a:r>
            <a:r>
              <a:rPr lang="en-US" sz="2000" noProof="1" smtClean="0">
                <a:solidFill>
                  <a:srgbClr val="66FFFF"/>
                </a:solidFill>
                <a:latin typeface="Consolas"/>
                <a:cs typeface="Consolas"/>
              </a:rPr>
              <a:t>Sine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: public vtkm::worklet::</a:t>
            </a:r>
            <a:r>
              <a:rPr lang="en-US" sz="2000" noProof="1" smtClean="0">
                <a:solidFill>
                  <a:srgbClr val="66FFFF"/>
                </a:solidFill>
                <a:latin typeface="Consolas"/>
                <a:cs typeface="Consolas"/>
              </a:rPr>
              <a:t>WorkletMapField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typedef void </a:t>
            </a:r>
            <a:r>
              <a:rPr lang="en-US" sz="2000" noProof="1" smtClean="0">
                <a:solidFill>
                  <a:srgbClr val="66FFFF"/>
                </a:solidFill>
                <a:latin typeface="Consolas"/>
                <a:cs typeface="Consolas"/>
              </a:rPr>
              <a:t>ControlSignature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2000" noProof="1" smtClean="0">
                <a:solidFill>
                  <a:srgbClr val="FF6666"/>
                </a:solidFill>
                <a:latin typeface="Consolas"/>
                <a:cs typeface="Consolas"/>
              </a:rPr>
              <a:t>FieldIn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&lt;&gt;, </a:t>
            </a:r>
            <a:r>
              <a:rPr lang="en-US" sz="2000" noProof="1" smtClean="0">
                <a:solidFill>
                  <a:srgbClr val="FF6666"/>
                </a:solidFill>
                <a:latin typeface="Consolas"/>
                <a:cs typeface="Consolas"/>
              </a:rPr>
              <a:t>FieldOut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&lt;&gt;);</a:t>
            </a:r>
          </a:p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typedef </a:t>
            </a:r>
            <a:r>
              <a:rPr lang="en-US" sz="2000" noProof="1" smtClean="0">
                <a:solidFill>
                  <a:srgbClr val="FF6666"/>
                </a:solidFill>
                <a:latin typeface="Consolas"/>
                <a:cs typeface="Consolas"/>
              </a:rPr>
              <a:t>_2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2000" noProof="1" smtClean="0">
                <a:solidFill>
                  <a:srgbClr val="66FFFF"/>
                </a:solidFill>
                <a:latin typeface="Consolas"/>
                <a:cs typeface="Consolas"/>
              </a:rPr>
              <a:t>ExecutionSignature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2000" noProof="1" smtClean="0">
                <a:solidFill>
                  <a:srgbClr val="FF6666"/>
                </a:solidFill>
                <a:latin typeface="Consolas"/>
                <a:cs typeface="Consolas"/>
              </a:rPr>
              <a:t>_1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endParaRPr lang="en-US" sz="2000" noProof="1" smtClean="0">
              <a:solidFill>
                <a:schemeClr val="tx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20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template&lt;typename T&gt;</a:t>
            </a:r>
          </a:p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VTKM_EXEC_EXPORT</a:t>
            </a:r>
          </a:p>
          <a:p>
            <a:r>
              <a:rPr lang="en-US" sz="20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T </a:t>
            </a:r>
            <a:r>
              <a:rPr lang="en-US" sz="2000" noProof="1" smtClean="0">
                <a:solidFill>
                  <a:srgbClr val="66FFFF"/>
                </a:solidFill>
                <a:latin typeface="Consolas"/>
                <a:cs typeface="Consolas"/>
              </a:rPr>
              <a:t>operator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()(T </a:t>
            </a:r>
            <a:r>
              <a:rPr lang="en-US" sz="20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x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) const {</a:t>
            </a:r>
          </a:p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  return vtkm::Sin(x);</a:t>
            </a:r>
          </a:p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};</a:t>
            </a:r>
            <a:endParaRPr lang="en-US" sz="2000" noProof="1">
              <a:solidFill>
                <a:schemeClr val="tx1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581400"/>
            <a:ext cx="9144000" cy="0"/>
          </a:xfrm>
          <a:prstGeom prst="line">
            <a:avLst/>
          </a:prstGeom>
          <a:ln w="635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3342350"/>
            <a:ext cx="139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3"/>
                </a:solidFill>
              </a:rPr>
              <a:t>Execution Environment</a:t>
            </a:r>
            <a:endParaRPr lang="en-US" sz="1000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581400"/>
            <a:ext cx="1275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3"/>
                </a:solidFill>
              </a:rPr>
              <a:t>Control Environment</a:t>
            </a:r>
            <a:endParaRPr lang="en-US" sz="10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3299" y="4191000"/>
            <a:ext cx="75174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Consolas"/>
                <a:cs typeface="Consolas"/>
              </a:defRPr>
            </a:lvl1pPr>
          </a:lstStyle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</a:rPr>
              <a:t>vtkm::cont::ArrayHandle&lt;vtkm::Float32&gt; </a:t>
            </a:r>
            <a:r>
              <a:rPr lang="en-US" sz="2000" noProof="1" smtClean="0">
                <a:solidFill>
                  <a:srgbClr val="FF6666"/>
                </a:solidFill>
              </a:rPr>
              <a:t>inputHandle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</a:rPr>
              <a:t> =</a:t>
            </a:r>
          </a:p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</a:rPr>
              <a:t>    vtkm::cont::make_ArrayHandle(input);</a:t>
            </a:r>
          </a:p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</a:rPr>
              <a:t>vtkm::cont::ArrayHandle&lt;vtkm::Float32&gt; </a:t>
            </a:r>
            <a:r>
              <a:rPr lang="en-US" sz="2000" noProof="1" smtClean="0">
                <a:solidFill>
                  <a:srgbClr val="FF6666"/>
                </a:solidFill>
              </a:rPr>
              <a:t>sineResult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</a:rPr>
              <a:t>;</a:t>
            </a:r>
          </a:p>
          <a:p>
            <a:endParaRPr lang="en-US" sz="2000" noProof="1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</a:rPr>
              <a:t>vtkm::worklet::DispatcherMapField&lt;</a:t>
            </a:r>
            <a:r>
              <a:rPr lang="en-US" sz="2000" noProof="1">
                <a:solidFill>
                  <a:srgbClr val="66FFFF"/>
                </a:solidFill>
              </a:rPr>
              <a:t>Sine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</a:rPr>
              <a:t>&gt; dispatcher; </a:t>
            </a:r>
          </a:p>
          <a:p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</a:rPr>
              <a:t>dispatcher.Invoke(</a:t>
            </a:r>
            <a:r>
              <a:rPr lang="en-US" sz="2000" noProof="1" smtClean="0">
                <a:solidFill>
                  <a:srgbClr val="FF6666"/>
                </a:solidFill>
              </a:rPr>
              <a:t>inputHandle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2000" noProof="1" smtClean="0">
                <a:solidFill>
                  <a:srgbClr val="FF6666"/>
                </a:solidFill>
              </a:rPr>
              <a:t>sineResult</a:t>
            </a:r>
            <a:r>
              <a:rPr lang="en-US" sz="2000" noProof="1" smtClean="0">
                <a:solidFill>
                  <a:schemeClr val="tx1">
                    <a:lumMod val="75000"/>
                  </a:schemeClr>
                </a:solidFill>
              </a:rPr>
              <a:t>);</a:t>
            </a:r>
            <a:endParaRPr lang="en-US" sz="2000" noProof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0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2395"/>
            <a:ext cx="7886700" cy="1325563"/>
          </a:xfrm>
        </p:spPr>
        <p:txBody>
          <a:bodyPr/>
          <a:lstStyle/>
          <a:p>
            <a:r>
              <a:rPr lang="en-US" dirty="0" smtClean="0"/>
              <a:t>Elements of a </a:t>
            </a:r>
            <a:r>
              <a:rPr lang="en-US" dirty="0" err="1" smtClean="0"/>
              <a:t>Worklet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5696"/>
            <a:ext cx="78867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Subclass of one of the base </a:t>
            </a:r>
            <a:r>
              <a:rPr lang="en-US" sz="2000" dirty="0" err="1" smtClean="0"/>
              <a:t>worklet</a:t>
            </a:r>
            <a:r>
              <a:rPr lang="en-US" sz="2000" dirty="0" smtClean="0"/>
              <a:t> </a:t>
            </a:r>
            <a:r>
              <a:rPr lang="en-US" sz="2000" dirty="0" smtClean="0"/>
              <a:t>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Typedefs</a:t>
            </a:r>
            <a:r>
              <a:rPr lang="en-US" sz="2000" dirty="0" smtClean="0"/>
              <a:t> for </a:t>
            </a:r>
            <a:r>
              <a:rPr lang="en-US" sz="2000" dirty="0" err="1" smtClean="0">
                <a:solidFill>
                  <a:srgbClr val="66FFFF"/>
                </a:solidFill>
                <a:latin typeface="Consolas"/>
                <a:cs typeface="Consolas"/>
              </a:rPr>
              <a:t>ControlSignature</a:t>
            </a:r>
            <a:r>
              <a:rPr lang="en-US" sz="2000" dirty="0" smtClean="0">
                <a:solidFill>
                  <a:srgbClr val="66FFFF"/>
                </a:solidFill>
              </a:rPr>
              <a:t> </a:t>
            </a:r>
            <a:r>
              <a:rPr lang="en-US" sz="2000" dirty="0" smtClean="0"/>
              <a:t>and </a:t>
            </a:r>
            <a:r>
              <a:rPr lang="en-US" sz="2000" dirty="0" err="1" smtClean="0">
                <a:solidFill>
                  <a:srgbClr val="66FFFF"/>
                </a:solidFill>
                <a:latin typeface="Consolas"/>
                <a:cs typeface="Consolas"/>
              </a:rPr>
              <a:t>ExecutionSignature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 </a:t>
            </a:r>
            <a:r>
              <a:rPr lang="en-US" sz="2000" dirty="0" smtClean="0"/>
              <a:t>parenthesis operator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/>
              <a:t>Must have </a:t>
            </a:r>
            <a:r>
              <a:rPr lang="en-US" sz="1800" dirty="0" smtClean="0">
                <a:latin typeface="Consolas"/>
                <a:cs typeface="Consolas"/>
              </a:rPr>
              <a:t>VTKM_EXEC_EXPORT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/>
              <a:t>Input parameters are by value or </a:t>
            </a:r>
            <a:r>
              <a:rPr lang="en-US" sz="1800" dirty="0" err="1" smtClean="0"/>
              <a:t>const</a:t>
            </a:r>
            <a:r>
              <a:rPr lang="en-US" sz="1800" dirty="0" smtClean="0"/>
              <a:t> reference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/>
              <a:t>Output parameters are by reference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/>
              <a:t>The method must be declared </a:t>
            </a:r>
            <a:r>
              <a:rPr lang="en-US" sz="1800" dirty="0" err="1" smtClean="0"/>
              <a:t>const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377356" y="3811012"/>
            <a:ext cx="7743025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s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truct </a:t>
            </a:r>
            <a:r>
              <a:rPr lang="en-US" sz="1600" noProof="1" smtClean="0">
                <a:solidFill>
                  <a:srgbClr val="66FFFF"/>
                </a:solidFill>
                <a:latin typeface="Consolas"/>
                <a:cs typeface="Consolas"/>
              </a:rPr>
              <a:t>ImagToPolar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: public vtkm::worklet::</a:t>
            </a:r>
            <a:r>
              <a:rPr lang="en-US" sz="1600" noProof="1" smtClean="0">
                <a:solidFill>
                  <a:srgbClr val="66FFFF"/>
                </a:solidFill>
                <a:latin typeface="Consolas"/>
                <a:cs typeface="Consolas"/>
              </a:rPr>
              <a:t>WorkletMapField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typedef void </a:t>
            </a:r>
            <a:r>
              <a:rPr lang="en-US" sz="1600" noProof="1" smtClean="0">
                <a:solidFill>
                  <a:srgbClr val="66FFFF"/>
                </a:solidFill>
                <a:latin typeface="Consolas"/>
                <a:cs typeface="Consolas"/>
              </a:rPr>
              <a:t>ControlSignature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noProof="1" smtClean="0">
                <a:solidFill>
                  <a:srgbClr val="FF6666"/>
                </a:solidFill>
                <a:latin typeface="Consolas"/>
                <a:cs typeface="Consolas"/>
              </a:rPr>
              <a:t>FieldIn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&lt;</a:t>
            </a:r>
            <a:r>
              <a:rPr lang="en-US" sz="16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vtkm::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TypeListTagScalar&gt;,</a:t>
            </a:r>
          </a:p>
          <a:p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                              </a:t>
            </a:r>
            <a:r>
              <a:rPr lang="en-US" sz="1600" noProof="1" smtClean="0">
                <a:solidFill>
                  <a:srgbClr val="FF6666"/>
                </a:solidFill>
                <a:latin typeface="Consolas"/>
                <a:cs typeface="Consolas"/>
              </a:rPr>
              <a:t>FieldIn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&lt;</a:t>
            </a:r>
            <a:r>
              <a:rPr lang="en-US" sz="16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vtkm::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TypeListTagScalar&gt;,</a:t>
            </a:r>
            <a:endParaRPr lang="en-US" sz="1600" noProof="1">
              <a:solidFill>
                <a:schemeClr val="tx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                              </a:t>
            </a:r>
            <a:r>
              <a:rPr lang="en-US" sz="1600" noProof="1" smtClean="0">
                <a:solidFill>
                  <a:srgbClr val="FF6666"/>
                </a:solidFill>
                <a:latin typeface="Consolas"/>
                <a:cs typeface="Consolas"/>
              </a:rPr>
              <a:t>FieldOut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&lt;</a:t>
            </a:r>
            <a:r>
              <a:rPr lang="en-US" sz="16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vtkm::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TypeListTagScalar&gt;,</a:t>
            </a:r>
          </a:p>
          <a:p>
            <a:r>
              <a:rPr lang="en-US" sz="16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                             </a:t>
            </a:r>
            <a:r>
              <a:rPr lang="en-US" sz="1600" noProof="1" smtClean="0">
                <a:solidFill>
                  <a:srgbClr val="FF6666"/>
                </a:solidFill>
                <a:latin typeface="Consolas"/>
                <a:cs typeface="Consolas"/>
              </a:rPr>
              <a:t>FieldOut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&lt;</a:t>
            </a:r>
            <a:r>
              <a:rPr lang="en-US" sz="16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vtkm::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TypeListTagScalar&gt;);</a:t>
            </a:r>
          </a:p>
          <a:p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typedef void </a:t>
            </a:r>
            <a:r>
              <a:rPr lang="en-US" sz="1600" noProof="1" smtClean="0">
                <a:solidFill>
                  <a:srgbClr val="66FFFF"/>
                </a:solidFill>
                <a:latin typeface="Consolas"/>
                <a:cs typeface="Consolas"/>
              </a:rPr>
              <a:t>ExecutionSignature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noProof="1" smtClean="0">
                <a:solidFill>
                  <a:srgbClr val="FF6666"/>
                </a:solidFill>
                <a:latin typeface="Consolas"/>
                <a:cs typeface="Consolas"/>
              </a:rPr>
              <a:t>_1</a:t>
            </a:r>
            <a:r>
              <a:rPr lang="en-US" sz="16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,</a:t>
            </a:r>
            <a:r>
              <a:rPr lang="en-US" sz="1600" noProof="1" smtClean="0">
                <a:solidFill>
                  <a:srgbClr val="FF6666"/>
                </a:solidFill>
                <a:latin typeface="Consolas"/>
                <a:cs typeface="Consolas"/>
              </a:rPr>
              <a:t> _2</a:t>
            </a:r>
            <a:r>
              <a:rPr lang="en-US" sz="16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,</a:t>
            </a:r>
            <a:r>
              <a:rPr lang="en-US" sz="1600" noProof="1" smtClean="0">
                <a:solidFill>
                  <a:srgbClr val="FF6666"/>
                </a:solidFill>
                <a:latin typeface="Consolas"/>
                <a:cs typeface="Consolas"/>
              </a:rPr>
              <a:t> _3</a:t>
            </a:r>
            <a:r>
              <a:rPr lang="en-US" sz="16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,</a:t>
            </a:r>
            <a:r>
              <a:rPr lang="en-US" sz="1600" noProof="1" smtClean="0">
                <a:solidFill>
                  <a:srgbClr val="FF6666"/>
                </a:solidFill>
                <a:latin typeface="Consolas"/>
                <a:cs typeface="Consolas"/>
              </a:rPr>
              <a:t> _4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endParaRPr lang="en-US" sz="1600" noProof="1" smtClean="0">
              <a:solidFill>
                <a:schemeClr val="tx1">
                  <a:lumMod val="75000"/>
                </a:schemeClr>
              </a:solidFill>
              <a:latin typeface="Consolas"/>
              <a:cs typeface="Consolas"/>
            </a:endParaRPr>
          </a:p>
          <a:p>
            <a:r>
              <a:rPr lang="en-US" sz="16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template&lt;typename T1, typename T2, typename T3, typename T4&gt;</a:t>
            </a:r>
          </a:p>
          <a:p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VTKM_EXEC_EXPORT</a:t>
            </a:r>
          </a:p>
          <a:p>
            <a:r>
              <a:rPr lang="en-US" sz="1600" noProof="1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void </a:t>
            </a:r>
            <a:r>
              <a:rPr lang="en-US" sz="1600" noProof="1" smtClean="0">
                <a:solidFill>
                  <a:srgbClr val="66FFFF"/>
                </a:solidFill>
                <a:latin typeface="Consolas"/>
                <a:cs typeface="Consolas"/>
              </a:rPr>
              <a:t>operator</a:t>
            </a:r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()(T1 real, T2 imaginary,</a:t>
            </a:r>
          </a:p>
          <a:p>
            <a:r>
              <a:rPr lang="en-US" sz="1600" noProof="1" smtClean="0">
                <a:solidFill>
                  <a:schemeClr val="tx1">
                    <a:lumMod val="75000"/>
                  </a:schemeClr>
                </a:solidFill>
                <a:latin typeface="Consolas"/>
                <a:cs typeface="Consolas"/>
              </a:rPr>
              <a:t>                  T3 &amp;magnitude, T4 &amp;phase) const {</a:t>
            </a:r>
          </a:p>
        </p:txBody>
      </p:sp>
      <p:sp>
        <p:nvSpPr>
          <p:cNvPr id="5" name="Oval 4"/>
          <p:cNvSpPr/>
          <p:nvPr/>
        </p:nvSpPr>
        <p:spPr>
          <a:xfrm>
            <a:off x="6858000" y="3406586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86600" y="5078506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56448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/>
              <a:t>3.1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791200" y="579051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/>
              <a:t>3.2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034553" y="6324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/>
              <a:t>3.3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913418" y="6074336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 smtClean="0"/>
              <a:t>3.4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Shapes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VTK-m cell shapes copy those of VTK</a:t>
            </a:r>
          </a:p>
          <a:p>
            <a:r>
              <a:rPr lang="en-US" dirty="0" smtClean="0"/>
              <a:t>Basic shapes defined in </a:t>
            </a:r>
            <a:r>
              <a:rPr lang="en-US" dirty="0" err="1" smtClean="0"/>
              <a:t>vtkm</a:t>
            </a:r>
            <a:r>
              <a:rPr lang="en-US" dirty="0" smtClean="0"/>
              <a:t>/</a:t>
            </a:r>
            <a:r>
              <a:rPr lang="en-US" dirty="0" err="1" smtClean="0"/>
              <a:t>CellShape.h</a:t>
            </a:r>
            <a:endParaRPr lang="en-US" dirty="0" smtClean="0"/>
          </a:p>
          <a:p>
            <a:r>
              <a:rPr lang="en-US" dirty="0" smtClean="0"/>
              <a:t>Every cell shape has an </a:t>
            </a:r>
            <a:r>
              <a:rPr lang="en-US" dirty="0" err="1" smtClean="0"/>
              <a:t>enum</a:t>
            </a:r>
            <a:r>
              <a:rPr lang="en-US" dirty="0" smtClean="0"/>
              <a:t> identifier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dirty="0" smtClean="0">
                <a:latin typeface="Consolas"/>
                <a:cs typeface="Consolas"/>
              </a:rPr>
              <a:t>::CELL_SHAPE_TRIANGLE</a:t>
            </a:r>
            <a:r>
              <a:rPr lang="en-US" dirty="0" smtClean="0"/>
              <a:t>, </a:t>
            </a:r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dirty="0" smtClean="0">
                <a:latin typeface="Consolas"/>
                <a:cs typeface="Consolas"/>
              </a:rPr>
              <a:t>::CELL_SHAPE_HEXAHEDRON</a:t>
            </a:r>
          </a:p>
          <a:p>
            <a:r>
              <a:rPr lang="en-US" dirty="0" smtClean="0">
                <a:latin typeface="+mn-lt"/>
                <a:cs typeface="Consolas"/>
              </a:rPr>
              <a:t>Every cell shape has a tag </a:t>
            </a:r>
            <a:r>
              <a:rPr lang="en-US" dirty="0" err="1" smtClean="0">
                <a:latin typeface="+mn-lt"/>
                <a:cs typeface="Consolas"/>
              </a:rPr>
              <a:t>struct</a:t>
            </a:r>
            <a:endParaRPr lang="en-US" dirty="0" smtClean="0">
              <a:latin typeface="+mn-lt"/>
              <a:cs typeface="Consolas"/>
            </a:endParaRPr>
          </a:p>
          <a:p>
            <a:pPr lvl="1"/>
            <a:r>
              <a:rPr lang="en-US" dirty="0" smtClean="0">
                <a:latin typeface="+mn-lt"/>
                <a:cs typeface="Consolas"/>
              </a:rPr>
              <a:t>e.g. </a:t>
            </a:r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sz="1800" dirty="0" smtClean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CellShapeTagTriangle</a:t>
            </a:r>
            <a:r>
              <a:rPr lang="en-US" dirty="0" smtClean="0">
                <a:latin typeface="+mn-lt"/>
                <a:cs typeface="Consolas"/>
              </a:rPr>
              <a:t>, </a:t>
            </a:r>
            <a:r>
              <a:rPr lang="en-US" dirty="0" err="1">
                <a:latin typeface="Consolas"/>
                <a:cs typeface="Consolas"/>
              </a:rPr>
              <a:t>vtkm</a:t>
            </a:r>
            <a:r>
              <a:rPr lang="en-US" sz="1800" dirty="0">
                <a:latin typeface="Consolas"/>
                <a:cs typeface="Consolas"/>
              </a:rPr>
              <a:t>::</a:t>
            </a:r>
            <a:r>
              <a:rPr lang="en-US" dirty="0" err="1">
                <a:latin typeface="Consolas"/>
                <a:cs typeface="Consolas"/>
              </a:rPr>
              <a:t>CellShapeTagHexahedron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+mn-lt"/>
                <a:cs typeface="Consolas"/>
              </a:rPr>
              <a:t>All cell shape tags have a member Id set to the identifier</a:t>
            </a:r>
          </a:p>
          <a:p>
            <a:pPr lvl="1"/>
            <a:r>
              <a:rPr lang="en-US" sz="1800" dirty="0" err="1" smtClean="0">
                <a:latin typeface="Consolas"/>
                <a:cs typeface="Consolas"/>
              </a:rPr>
              <a:t>vtkm</a:t>
            </a:r>
            <a:r>
              <a:rPr lang="en-US" sz="1800" dirty="0" smtClean="0">
                <a:latin typeface="Consolas"/>
                <a:cs typeface="Consolas"/>
              </a:rPr>
              <a:t>::</a:t>
            </a:r>
            <a:r>
              <a:rPr lang="en-US" sz="1800" dirty="0" err="1" smtClean="0">
                <a:latin typeface="Consolas"/>
                <a:cs typeface="Consolas"/>
              </a:rPr>
              <a:t>CellShapeTagTriangle</a:t>
            </a:r>
            <a:r>
              <a:rPr lang="en-US" sz="1800" dirty="0" smtClean="0">
                <a:latin typeface="Consolas"/>
                <a:cs typeface="Consolas"/>
              </a:rPr>
              <a:t>::Id == </a:t>
            </a:r>
            <a:r>
              <a:rPr lang="en-US" sz="1800" dirty="0" err="1" smtClean="0">
                <a:latin typeface="Consolas"/>
                <a:cs typeface="Consolas"/>
              </a:rPr>
              <a:t>vtkm</a:t>
            </a:r>
            <a:r>
              <a:rPr lang="en-US" sz="1800" dirty="0" smtClean="0">
                <a:latin typeface="Consolas"/>
                <a:cs typeface="Consolas"/>
              </a:rPr>
              <a:t>::CELL_SHAPE_TRIANGLE</a:t>
            </a:r>
          </a:p>
          <a:p>
            <a:r>
              <a:rPr lang="en-US" dirty="0" smtClean="0">
                <a:latin typeface="+mn-lt"/>
                <a:cs typeface="Consolas"/>
              </a:rPr>
              <a:t>For a constant cell shape identifier, can get tag with </a:t>
            </a:r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dirty="0" smtClean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CellShapeIdToTag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dirty="0" smtClean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CellShapeIdToTag</a:t>
            </a:r>
            <a:r>
              <a:rPr lang="en-US" dirty="0" smtClean="0">
                <a:latin typeface="Consolas"/>
                <a:cs typeface="Consolas"/>
              </a:rPr>
              <a:t>&lt;CELL_SHAPE_TRIANGLE&gt;::Tag</a:t>
            </a:r>
            <a:r>
              <a:rPr lang="en-US" dirty="0" smtClean="0">
                <a:latin typeface="+mn-lt"/>
                <a:cs typeface="Consolas"/>
              </a:rPr>
              <a:t> is </a:t>
            </a:r>
            <a:r>
              <a:rPr lang="en-US" dirty="0" err="1" smtClean="0">
                <a:latin typeface="+mn-lt"/>
                <a:cs typeface="Consolas"/>
              </a:rPr>
              <a:t>typedef’ed</a:t>
            </a:r>
            <a:r>
              <a:rPr lang="en-US" dirty="0" smtClean="0">
                <a:latin typeface="+mn-lt"/>
                <a:cs typeface="Consolas"/>
              </a:rPr>
              <a:t> to </a:t>
            </a:r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dirty="0" smtClean="0">
                <a:latin typeface="Consolas"/>
                <a:cs typeface="Consolas"/>
              </a:rPr>
              <a:t>::</a:t>
            </a:r>
            <a:r>
              <a:rPr lang="en-US" dirty="0" err="1" smtClean="0">
                <a:latin typeface="Consolas"/>
                <a:cs typeface="Consolas"/>
              </a:rPr>
              <a:t>CellShapeTagTriangle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Cell Shapes in Worklets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>
                <a:solidFill>
                  <a:srgbClr val="5AFFFF"/>
                </a:solidFill>
                <a:latin typeface="Consolas"/>
                <a:cs typeface="Consolas"/>
              </a:rPr>
              <a:t>ExecutionSignature</a:t>
            </a:r>
            <a:r>
              <a:rPr lang="en-US" dirty="0" smtClean="0"/>
              <a:t> tag </a:t>
            </a:r>
            <a:r>
              <a:rPr lang="en-US" dirty="0" err="1" smtClean="0">
                <a:solidFill>
                  <a:srgbClr val="FC4D56"/>
                </a:solidFill>
                <a:latin typeface="Consolas"/>
                <a:cs typeface="Consolas"/>
              </a:rPr>
              <a:t>CellShape</a:t>
            </a:r>
            <a:endParaRPr lang="en-US" dirty="0" smtClean="0">
              <a:solidFill>
                <a:srgbClr val="FC4D56"/>
              </a:solidFill>
              <a:latin typeface="Consolas"/>
              <a:cs typeface="Consolas"/>
            </a:endParaRPr>
          </a:p>
          <a:p>
            <a:pPr lvl="1"/>
            <a:r>
              <a:rPr lang="en-US" dirty="0" smtClean="0"/>
              <a:t>Defined in </a:t>
            </a:r>
            <a:r>
              <a:rPr lang="en-US" dirty="0" err="1" smtClean="0"/>
              <a:t>worklet</a:t>
            </a:r>
            <a:r>
              <a:rPr lang="en-US" dirty="0" smtClean="0"/>
              <a:t> types that support it (e.g. </a:t>
            </a:r>
            <a:r>
              <a:rPr lang="en-US" dirty="0" err="1" smtClean="0">
                <a:latin typeface="Consolas"/>
                <a:cs typeface="Consolas"/>
              </a:rPr>
              <a:t>WorkletMapTopology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3444949"/>
            <a:ext cx="906855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Consolas"/>
                <a:cs typeface="Consolas"/>
              </a:rPr>
              <a:t>struct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 smtClean="0">
                <a:latin typeface="Consolas"/>
                <a:cs typeface="Consolas"/>
              </a:rPr>
              <a:t>MyWorklet</a:t>
            </a:r>
            <a:r>
              <a:rPr lang="en-US" sz="1400" dirty="0" smtClean="0">
                <a:latin typeface="Consolas"/>
                <a:cs typeface="Consolas"/>
              </a:rPr>
              <a:t> : public </a:t>
            </a:r>
            <a:r>
              <a:rPr lang="en-US" sz="1400" dirty="0" err="1" smtClean="0">
                <a:latin typeface="Consolas"/>
                <a:cs typeface="Consolas"/>
              </a:rPr>
              <a:t>vtkm</a:t>
            </a:r>
            <a:r>
              <a:rPr lang="en-US" sz="1400" dirty="0" smtClean="0">
                <a:latin typeface="Consolas"/>
                <a:cs typeface="Consolas"/>
              </a:rPr>
              <a:t>::</a:t>
            </a:r>
            <a:r>
              <a:rPr lang="en-US" sz="1400" dirty="0" err="1" smtClean="0">
                <a:latin typeface="Consolas"/>
                <a:cs typeface="Consolas"/>
              </a:rPr>
              <a:t>worklet</a:t>
            </a:r>
            <a:r>
              <a:rPr lang="en-US" sz="1400" dirty="0" smtClean="0">
                <a:latin typeface="Consolas"/>
                <a:cs typeface="Consolas"/>
              </a:rPr>
              <a:t>::</a:t>
            </a:r>
            <a:r>
              <a:rPr lang="en-US" sz="1400" dirty="0" err="1" smtClean="0">
                <a:latin typeface="Consolas"/>
                <a:cs typeface="Consolas"/>
              </a:rPr>
              <a:t>WorkletMapTopology</a:t>
            </a:r>
            <a:r>
              <a:rPr lang="en-US" sz="1400" dirty="0" smtClean="0">
                <a:latin typeface="Consolas"/>
                <a:cs typeface="Consolas"/>
              </a:rPr>
              <a:t>&lt;</a:t>
            </a:r>
            <a:r>
              <a:rPr lang="en-US" sz="1400" dirty="0" err="1" smtClean="0">
                <a:latin typeface="Consolas"/>
                <a:cs typeface="Consolas"/>
              </a:rPr>
              <a:t>vtkm</a:t>
            </a:r>
            <a:r>
              <a:rPr lang="en-US" sz="1400" dirty="0" smtClean="0">
                <a:latin typeface="Consolas"/>
                <a:cs typeface="Consolas"/>
              </a:rPr>
              <a:t>::</a:t>
            </a:r>
            <a:r>
              <a:rPr lang="en-US" sz="1400" dirty="0" err="1" smtClean="0">
                <a:latin typeface="Consolas"/>
                <a:cs typeface="Consolas"/>
              </a:rPr>
              <a:t>TopologyElementTagPoint</a:t>
            </a:r>
            <a:r>
              <a:rPr lang="en-US" sz="1400" dirty="0" smtClean="0">
                <a:latin typeface="Consolas"/>
                <a:cs typeface="Consolas"/>
              </a:rPr>
              <a:t>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                                                      </a:t>
            </a:r>
            <a:r>
              <a:rPr lang="en-US" sz="1400" dirty="0" err="1" smtClean="0">
                <a:latin typeface="Consolas"/>
                <a:cs typeface="Consolas"/>
              </a:rPr>
              <a:t>vtkm</a:t>
            </a:r>
            <a:r>
              <a:rPr lang="en-US" sz="1400" dirty="0" smtClean="0">
                <a:latin typeface="Consolas"/>
                <a:cs typeface="Consolas"/>
              </a:rPr>
              <a:t>::</a:t>
            </a:r>
            <a:r>
              <a:rPr lang="en-US" sz="1400" dirty="0" err="1" smtClean="0">
                <a:latin typeface="Consolas"/>
                <a:cs typeface="Consolas"/>
              </a:rPr>
              <a:t>TopologyElementTagCell</a:t>
            </a:r>
            <a:r>
              <a:rPr lang="en-US" sz="1400" dirty="0" smtClean="0">
                <a:latin typeface="Consolas"/>
                <a:cs typeface="Consolas"/>
              </a:rPr>
              <a:t>&gt;</a:t>
            </a:r>
          </a:p>
          <a:p>
            <a:r>
              <a:rPr lang="en-US" sz="1400" dirty="0" smtClean="0">
                <a:latin typeface="Consolas"/>
                <a:cs typeface="Consolas"/>
              </a:rPr>
              <a:t>{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</a:t>
            </a:r>
            <a:r>
              <a:rPr lang="en-US" sz="1400" dirty="0" err="1" smtClean="0">
                <a:latin typeface="Consolas"/>
                <a:cs typeface="Consolas"/>
              </a:rPr>
              <a:t>typedef</a:t>
            </a:r>
            <a:r>
              <a:rPr lang="en-US" sz="1400" dirty="0" smtClean="0">
                <a:latin typeface="Consolas"/>
                <a:cs typeface="Consolas"/>
              </a:rPr>
              <a:t> void </a:t>
            </a:r>
            <a:r>
              <a:rPr lang="en-US" sz="1400" dirty="0" err="1" smtClean="0">
                <a:solidFill>
                  <a:srgbClr val="5AFFFF"/>
                </a:solidFill>
                <a:latin typeface="Consolas"/>
                <a:cs typeface="Consolas"/>
              </a:rPr>
              <a:t>ControlSignature</a:t>
            </a:r>
            <a:r>
              <a:rPr lang="en-US" sz="1400" dirty="0" smtClean="0">
                <a:latin typeface="Consolas"/>
                <a:cs typeface="Consolas"/>
              </a:rPr>
              <a:t>(</a:t>
            </a:r>
            <a:r>
              <a:rPr lang="en-US" sz="1400" dirty="0" err="1" smtClean="0">
                <a:solidFill>
                  <a:srgbClr val="FC4D56"/>
                </a:solidFill>
                <a:latin typeface="Consolas"/>
                <a:cs typeface="Consolas"/>
              </a:rPr>
              <a:t>TopologyIn</a:t>
            </a:r>
            <a:r>
              <a:rPr lang="en-US" sz="1400" dirty="0" smtClean="0">
                <a:solidFill>
                  <a:srgbClr val="FC4D56"/>
                </a:solidFill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topology,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                          </a:t>
            </a:r>
            <a:r>
              <a:rPr lang="en-US" sz="1400" dirty="0" err="1" smtClean="0">
                <a:solidFill>
                  <a:srgbClr val="FC4D56"/>
                </a:solidFill>
                <a:latin typeface="Consolas"/>
                <a:cs typeface="Consolas"/>
              </a:rPr>
              <a:t>FieldInFrom</a:t>
            </a:r>
            <a:r>
              <a:rPr lang="en-US" sz="1400" dirty="0" smtClean="0">
                <a:latin typeface="Consolas"/>
                <a:cs typeface="Consolas"/>
              </a:rPr>
              <a:t>&lt;</a:t>
            </a:r>
            <a:r>
              <a:rPr lang="en-US" sz="1400" dirty="0" smtClean="0">
                <a:solidFill>
                  <a:srgbClr val="FC4D56"/>
                </a:solidFill>
                <a:latin typeface="Consolas"/>
                <a:cs typeface="Consolas"/>
              </a:rPr>
              <a:t>Scalar</a:t>
            </a:r>
            <a:r>
              <a:rPr lang="en-US" sz="1400" dirty="0" smtClean="0">
                <a:latin typeface="Consolas"/>
                <a:cs typeface="Consolas"/>
              </a:rPr>
              <a:t>&gt; </a:t>
            </a:r>
            <a:r>
              <a:rPr lang="en-US" sz="1400" dirty="0" err="1" smtClean="0">
                <a:latin typeface="Consolas"/>
                <a:cs typeface="Consolas"/>
              </a:rPr>
              <a:t>inField</a:t>
            </a:r>
            <a:r>
              <a:rPr lang="en-US" sz="1400" dirty="0" smtClean="0">
                <a:latin typeface="Consolas"/>
                <a:cs typeface="Consolas"/>
              </a:rPr>
              <a:t>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                          </a:t>
            </a:r>
            <a:r>
              <a:rPr lang="en-US" sz="1400" dirty="0" err="1" smtClean="0">
                <a:solidFill>
                  <a:srgbClr val="FC4D56"/>
                </a:solidFill>
                <a:latin typeface="Consolas"/>
                <a:cs typeface="Consolas"/>
              </a:rPr>
              <a:t>FieldOut</a:t>
            </a:r>
            <a:r>
              <a:rPr lang="en-US" sz="1400" dirty="0" smtClean="0">
                <a:latin typeface="Consolas"/>
                <a:cs typeface="Consolas"/>
              </a:rPr>
              <a:t>&lt;</a:t>
            </a:r>
            <a:r>
              <a:rPr lang="en-US" sz="1400" dirty="0" smtClean="0">
                <a:solidFill>
                  <a:srgbClr val="FC4D56"/>
                </a:solidFill>
                <a:latin typeface="Consolas"/>
                <a:cs typeface="Consolas"/>
              </a:rPr>
              <a:t>Scalar</a:t>
            </a:r>
            <a:r>
              <a:rPr lang="en-US" sz="1400" dirty="0" smtClean="0">
                <a:latin typeface="Consolas"/>
                <a:cs typeface="Consolas"/>
              </a:rPr>
              <a:t>&gt; </a:t>
            </a:r>
            <a:r>
              <a:rPr lang="en-US" sz="1400" dirty="0" err="1" smtClean="0">
                <a:latin typeface="Consolas"/>
                <a:cs typeface="Consolas"/>
              </a:rPr>
              <a:t>outCells</a:t>
            </a:r>
            <a:r>
              <a:rPr lang="en-US" sz="1400" dirty="0" smtClean="0">
                <a:latin typeface="Consolas"/>
                <a:cs typeface="Consolas"/>
              </a:rPr>
              <a:t>)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 smtClean="0">
                <a:latin typeface="Consolas"/>
                <a:cs typeface="Consolas"/>
              </a:rPr>
              <a:t>typedef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rgbClr val="FC4D56"/>
                </a:solidFill>
                <a:latin typeface="Consolas"/>
                <a:cs typeface="Consolas"/>
              </a:rPr>
              <a:t>_3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 smtClean="0">
                <a:solidFill>
                  <a:srgbClr val="5AFFFF"/>
                </a:solidFill>
                <a:latin typeface="Consolas"/>
                <a:cs typeface="Consolas"/>
              </a:rPr>
              <a:t>ExecutionSignature</a:t>
            </a:r>
            <a:r>
              <a:rPr lang="en-US" sz="1400" dirty="0" smtClean="0">
                <a:latin typeface="Consolas"/>
                <a:cs typeface="Consolas"/>
              </a:rPr>
              <a:t>(</a:t>
            </a:r>
            <a:r>
              <a:rPr lang="en-US" sz="1400" dirty="0" err="1" smtClean="0">
                <a:solidFill>
                  <a:srgbClr val="FC4D56"/>
                </a:solidFill>
                <a:latin typeface="Consolas"/>
                <a:cs typeface="Consolas"/>
              </a:rPr>
              <a:t>CellShape</a:t>
            </a:r>
            <a:r>
              <a:rPr lang="en-US" sz="1400" dirty="0" smtClean="0">
                <a:latin typeface="Consolas"/>
                <a:cs typeface="Consolas"/>
              </a:rPr>
              <a:t>, </a:t>
            </a:r>
            <a:r>
              <a:rPr lang="en-US" sz="1400" dirty="0" smtClean="0">
                <a:solidFill>
                  <a:srgbClr val="FC4D56"/>
                </a:solidFill>
                <a:latin typeface="Consolas"/>
                <a:cs typeface="Consolas"/>
              </a:rPr>
              <a:t>_2</a:t>
            </a:r>
            <a:r>
              <a:rPr lang="en-US" sz="1400" dirty="0" smtClean="0">
                <a:latin typeface="Consolas"/>
                <a:cs typeface="Consolas"/>
              </a:rPr>
              <a:t>);</a:t>
            </a:r>
          </a:p>
          <a:p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  template&lt;</a:t>
            </a:r>
            <a:r>
              <a:rPr lang="en-US" sz="1400" dirty="0" err="1" smtClean="0">
                <a:latin typeface="Consolas"/>
                <a:cs typeface="Consolas"/>
              </a:rPr>
              <a:t>typename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 smtClean="0">
                <a:latin typeface="Consolas"/>
                <a:cs typeface="Consolas"/>
              </a:rPr>
              <a:t>CellShapeTag</a:t>
            </a:r>
            <a:r>
              <a:rPr lang="en-US" sz="1400" dirty="0" smtClean="0">
                <a:latin typeface="Consolas"/>
                <a:cs typeface="Consolas"/>
              </a:rPr>
              <a:t>, </a:t>
            </a:r>
            <a:r>
              <a:rPr lang="en-US" sz="1400" dirty="0" err="1" smtClean="0">
                <a:latin typeface="Consolas"/>
                <a:cs typeface="Consolas"/>
              </a:rPr>
              <a:t>typename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 smtClean="0">
                <a:latin typeface="Consolas"/>
                <a:cs typeface="Consolas"/>
              </a:rPr>
              <a:t>InValues</a:t>
            </a:r>
            <a:r>
              <a:rPr lang="en-US" sz="1400" dirty="0" smtClean="0">
                <a:latin typeface="Consolas"/>
                <a:cs typeface="Consolas"/>
              </a:rPr>
              <a:t>&gt;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VTKM_EXEC_EXPORT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T operator()(</a:t>
            </a:r>
            <a:r>
              <a:rPr lang="en-US" sz="1400" dirty="0" err="1" smtClean="0">
                <a:latin typeface="Consolas"/>
                <a:cs typeface="Consolas"/>
              </a:rPr>
              <a:t>CellShapeTag</a:t>
            </a:r>
            <a:r>
              <a:rPr lang="en-US" sz="1400" dirty="0" smtClean="0">
                <a:latin typeface="Consolas"/>
                <a:cs typeface="Consolas"/>
              </a:rPr>
              <a:t> shape, </a:t>
            </a:r>
            <a:r>
              <a:rPr lang="en-US" sz="1400" dirty="0" err="1" smtClean="0">
                <a:latin typeface="Consolas"/>
                <a:cs typeface="Consolas"/>
              </a:rPr>
              <a:t>const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err="1" smtClean="0">
                <a:latin typeface="Consolas"/>
                <a:cs typeface="Consolas"/>
              </a:rPr>
              <a:t>InValues</a:t>
            </a:r>
            <a:r>
              <a:rPr lang="en-US" sz="1400" dirty="0" smtClean="0">
                <a:latin typeface="Consolas"/>
                <a:cs typeface="Consolas"/>
              </a:rPr>
              <a:t> &amp;</a:t>
            </a:r>
            <a:r>
              <a:rPr lang="en-US" sz="1400" dirty="0" err="1" smtClean="0">
                <a:latin typeface="Consolas"/>
                <a:cs typeface="Consolas"/>
              </a:rPr>
              <a:t>inValues</a:t>
            </a:r>
            <a:r>
              <a:rPr lang="en-US" sz="1400" dirty="0" smtClean="0">
                <a:latin typeface="Consolas"/>
                <a:cs typeface="Consolas"/>
              </a:rPr>
              <a:t>) </a:t>
            </a:r>
            <a:r>
              <a:rPr lang="en-US" sz="1400" dirty="0" err="1" smtClean="0">
                <a:latin typeface="Consolas"/>
                <a:cs typeface="Consolas"/>
              </a:rPr>
              <a:t>const</a:t>
            </a:r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  {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// Operate using shape...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onsolas"/>
                <a:cs typeface="Consolas"/>
              </a:rPr>
              <a:t>#include &lt;</a:t>
            </a:r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dirty="0" smtClean="0">
                <a:latin typeface="Consolas"/>
                <a:cs typeface="Consolas"/>
              </a:rPr>
              <a:t>/exec/</a:t>
            </a:r>
            <a:r>
              <a:rPr lang="en-US" dirty="0" err="1" smtClean="0">
                <a:latin typeface="Consolas"/>
                <a:cs typeface="Consolas"/>
              </a:rPr>
              <a:t>ParametricCoordinates.h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pPr lvl="1"/>
            <a:r>
              <a:rPr lang="en-US" dirty="0" smtClean="0"/>
              <a:t>Convert between world coordinates and parametric coordinates (locations in the cell are always in the range [0,1])</a:t>
            </a:r>
          </a:p>
          <a:p>
            <a:r>
              <a:rPr lang="en-US" dirty="0" smtClean="0">
                <a:latin typeface="Consolas"/>
                <a:cs typeface="Consolas"/>
              </a:rPr>
              <a:t>#include &lt;</a:t>
            </a:r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dirty="0" smtClean="0">
                <a:latin typeface="Consolas"/>
                <a:cs typeface="Consolas"/>
              </a:rPr>
              <a:t>/exec/</a:t>
            </a:r>
            <a:r>
              <a:rPr lang="en-US" dirty="0" err="1" smtClean="0">
                <a:latin typeface="Consolas"/>
                <a:cs typeface="Consolas"/>
              </a:rPr>
              <a:t>CellInterpolate.h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pPr lvl="1"/>
            <a:r>
              <a:rPr lang="en-US" dirty="0" smtClean="0"/>
              <a:t>Given a group of field coordinates </a:t>
            </a:r>
            <a:r>
              <a:rPr lang="en-US" dirty="0" smtClean="0">
                <a:latin typeface="+mn-lt"/>
              </a:rPr>
              <a:t>an</a:t>
            </a:r>
            <a:r>
              <a:rPr lang="en-US" dirty="0" smtClean="0"/>
              <a:t>d a parametric coordinate, interpolates the field to that point.</a:t>
            </a:r>
          </a:p>
          <a:p>
            <a:r>
              <a:rPr lang="en-US" dirty="0" smtClean="0">
                <a:latin typeface="Consolas"/>
                <a:cs typeface="Consolas"/>
              </a:rPr>
              <a:t>#include &lt;</a:t>
            </a:r>
            <a:r>
              <a:rPr lang="en-US" dirty="0" err="1" smtClean="0">
                <a:latin typeface="Consolas"/>
                <a:cs typeface="Consolas"/>
              </a:rPr>
              <a:t>vtkm</a:t>
            </a:r>
            <a:r>
              <a:rPr lang="en-US" dirty="0" smtClean="0">
                <a:latin typeface="Consolas"/>
                <a:cs typeface="Consolas"/>
              </a:rPr>
              <a:t>/exec/</a:t>
            </a:r>
            <a:r>
              <a:rPr lang="en-US" dirty="0" err="1" smtClean="0">
                <a:latin typeface="Consolas"/>
                <a:cs typeface="Consolas"/>
              </a:rPr>
              <a:t>CellDerivative.h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pPr lvl="1"/>
            <a:r>
              <a:rPr lang="en-US" dirty="0" smtClean="0"/>
              <a:t>Given a group of field coordinates and a parametric coordinate, computes the derivative (gradient) of the field at that point.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4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5478"/>
            <a:ext cx="7886700" cy="1325563"/>
          </a:xfrm>
        </p:spPr>
        <p:txBody>
          <a:bodyPr/>
          <a:lstStyle/>
          <a:p>
            <a:r>
              <a:rPr lang="en-US" dirty="0" smtClean="0"/>
              <a:t>Device Adapter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484" y="1547719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Implementations of data-parallel primitives</a:t>
            </a:r>
          </a:p>
          <a:p>
            <a:pPr lvl="1"/>
            <a:r>
              <a:rPr lang="en-US" dirty="0" smtClean="0"/>
              <a:t>Copy</a:t>
            </a:r>
          </a:p>
          <a:p>
            <a:pPr lvl="1"/>
            <a:r>
              <a:rPr lang="en-US" dirty="0" err="1" smtClean="0"/>
              <a:t>LowerBounds</a:t>
            </a:r>
            <a:endParaRPr lang="en-US" dirty="0" smtClean="0"/>
          </a:p>
          <a:p>
            <a:pPr lvl="1"/>
            <a:r>
              <a:rPr lang="en-US" dirty="0" smtClean="0"/>
              <a:t>Reduce</a:t>
            </a:r>
          </a:p>
          <a:p>
            <a:pPr lvl="1"/>
            <a:r>
              <a:rPr lang="en-US" dirty="0" err="1" smtClean="0"/>
              <a:t>ReduceByKey</a:t>
            </a:r>
            <a:endParaRPr lang="en-US" dirty="0" smtClean="0"/>
          </a:p>
          <a:p>
            <a:pPr lvl="1"/>
            <a:r>
              <a:rPr lang="en-US" dirty="0" err="1" smtClean="0"/>
              <a:t>ScanInclusive</a:t>
            </a:r>
            <a:endParaRPr lang="en-US" dirty="0" smtClean="0"/>
          </a:p>
          <a:p>
            <a:pPr lvl="1"/>
            <a:r>
              <a:rPr lang="en-US" dirty="0" err="1" smtClean="0"/>
              <a:t>ScanExclusive</a:t>
            </a:r>
            <a:endParaRPr lang="en-US" dirty="0" smtClean="0"/>
          </a:p>
          <a:p>
            <a:pPr lvl="1"/>
            <a:r>
              <a:rPr lang="en-US" dirty="0" smtClean="0"/>
              <a:t>Sort</a:t>
            </a:r>
          </a:p>
          <a:p>
            <a:pPr lvl="1"/>
            <a:r>
              <a:rPr lang="en-US" dirty="0" err="1" smtClean="0"/>
              <a:t>SortByKey</a:t>
            </a:r>
            <a:endParaRPr lang="en-US" dirty="0" smtClean="0"/>
          </a:p>
          <a:p>
            <a:pPr lvl="1"/>
            <a:r>
              <a:rPr lang="en-US" dirty="0" err="1" smtClean="0"/>
              <a:t>StreamCompact</a:t>
            </a:r>
            <a:endParaRPr lang="en-US" dirty="0" smtClean="0"/>
          </a:p>
          <a:p>
            <a:pPr lvl="1"/>
            <a:r>
              <a:rPr lang="en-US" dirty="0" smtClean="0"/>
              <a:t>Unique</a:t>
            </a:r>
          </a:p>
          <a:p>
            <a:pPr lvl="1"/>
            <a:r>
              <a:rPr lang="en-US" dirty="0" err="1" smtClean="0"/>
              <a:t>UpperBounds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48" t="57390" r="38841" b="21554"/>
          <a:stretch/>
        </p:blipFill>
        <p:spPr>
          <a:xfrm>
            <a:off x="3172147" y="2591643"/>
            <a:ext cx="5810489" cy="2105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92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2043"/>
            <a:ext cx="7886700" cy="1325563"/>
          </a:xfrm>
        </p:spPr>
        <p:txBody>
          <a:bodyPr/>
          <a:lstStyle/>
          <a:p>
            <a:r>
              <a:rPr lang="en-US" dirty="0" err="1" smtClean="0"/>
              <a:t>Worklet</a:t>
            </a:r>
            <a:r>
              <a:rPr lang="en-US" dirty="0" smtClean="0"/>
              <a:t> Example: Cell Average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9264" r="40687" b="19811"/>
          <a:stretch/>
        </p:blipFill>
        <p:spPr>
          <a:xfrm>
            <a:off x="1595718" y="1389530"/>
            <a:ext cx="5342867" cy="52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8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Scale: Threads, Threads Threads!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clear trend in supercomputing is ever increasing parallelism</a:t>
            </a:r>
          </a:p>
          <a:p>
            <a:r>
              <a:rPr lang="en-US" dirty="0" smtClean="0"/>
              <a:t>Clock increases are long gone</a:t>
            </a:r>
          </a:p>
          <a:p>
            <a:pPr lvl="1"/>
            <a:r>
              <a:rPr lang="en-US" dirty="0" smtClean="0"/>
              <a:t>“The Free Lunch Is Over” (Herb Sutter)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78750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*Source: Scientific Discovery at the Exascale, Ahern, </a:t>
            </a:r>
            <a:r>
              <a:rPr lang="en-US" sz="1200" dirty="0" err="1"/>
              <a:t>Shoshani</a:t>
            </a:r>
            <a:r>
              <a:rPr lang="en-US" sz="1200" dirty="0"/>
              <a:t>, Ma, et al.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981870"/>
              </p:ext>
            </p:extLst>
          </p:nvPr>
        </p:nvGraphicFramePr>
        <p:xfrm>
          <a:off x="304800" y="3803444"/>
          <a:ext cx="8305802" cy="1819204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24000"/>
                <a:gridCol w="1828800"/>
                <a:gridCol w="2438400"/>
                <a:gridCol w="2514602"/>
              </a:tblGrid>
              <a:tr h="412044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Jaguar – XT5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Titan – XK7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Exascale*</a:t>
                      </a:r>
                      <a:endParaRPr lang="en-US" sz="1700" dirty="0"/>
                    </a:p>
                  </a:txBody>
                  <a:tcPr marT="50800" marB="50800"/>
                </a:tc>
              </a:tr>
              <a:tr h="61976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Cores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224,256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299,008 </a:t>
                      </a:r>
                      <a:r>
                        <a:rPr lang="en-US" sz="1700" dirty="0" err="1" smtClean="0"/>
                        <a:t>cpu</a:t>
                      </a:r>
                      <a:r>
                        <a:rPr lang="en-US" sz="1700" dirty="0" smtClean="0"/>
                        <a:t> and</a:t>
                      </a:r>
                    </a:p>
                    <a:p>
                      <a:r>
                        <a:rPr lang="en-US" sz="1700" dirty="0" smtClean="0"/>
                        <a:t>18,688 </a:t>
                      </a:r>
                      <a:r>
                        <a:rPr lang="en-US" sz="1700" dirty="0" err="1" smtClean="0"/>
                        <a:t>gpu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 billion</a:t>
                      </a:r>
                      <a:endParaRPr lang="en-US" sz="1700" dirty="0"/>
                    </a:p>
                  </a:txBody>
                  <a:tcPr marT="50800" marB="50800"/>
                </a:tc>
              </a:tr>
              <a:tr h="37535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Concurrency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224,256 way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70</a:t>
                      </a:r>
                      <a:r>
                        <a:rPr lang="en-US" sz="1700" baseline="0" dirty="0" smtClean="0"/>
                        <a:t> – 500 million </a:t>
                      </a:r>
                      <a:r>
                        <a:rPr lang="en-US" sz="1700" dirty="0" smtClean="0"/>
                        <a:t>way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10 – 100 </a:t>
                      </a:r>
                      <a:r>
                        <a:rPr lang="en-US" sz="1700" baseline="0" dirty="0" smtClean="0"/>
                        <a:t>billion way</a:t>
                      </a:r>
                      <a:endParaRPr lang="en-US" sz="1700" dirty="0"/>
                    </a:p>
                  </a:txBody>
                  <a:tcPr marT="50800" marB="50800"/>
                </a:tc>
              </a:tr>
              <a:tr h="41204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Memory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300 Terabytes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700</a:t>
                      </a:r>
                      <a:r>
                        <a:rPr lang="en-US" sz="1700" baseline="0" dirty="0" smtClean="0"/>
                        <a:t> Terabytes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128 </a:t>
                      </a:r>
                      <a:r>
                        <a:rPr lang="en-US" sz="1700" dirty="0" err="1" smtClean="0"/>
                        <a:t>Petabytes</a:t>
                      </a:r>
                      <a:endParaRPr lang="en-US" sz="1700" dirty="0"/>
                    </a:p>
                  </a:txBody>
                  <a:tcPr marT="50800" marB="5080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4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2393"/>
            <a:ext cx="7886700" cy="898901"/>
          </a:xfrm>
        </p:spPr>
        <p:txBody>
          <a:bodyPr/>
          <a:lstStyle/>
          <a:p>
            <a:r>
              <a:rPr lang="en-US" dirty="0" smtClean="0"/>
              <a:t>Filter Example: Cell Average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1" t="9193" r="29411" b="13115"/>
          <a:stretch/>
        </p:blipFill>
        <p:spPr>
          <a:xfrm>
            <a:off x="591671" y="842678"/>
            <a:ext cx="6649567" cy="58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23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575"/>
            <a:ext cx="7886700" cy="937654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66402"/>
            <a:ext cx="7886700" cy="2706034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In </a:t>
            </a:r>
            <a:r>
              <a:rPr lang="en-US" sz="2400" dirty="0" err="1" smtClean="0"/>
              <a:t>vtk</a:t>
            </a:r>
            <a:r>
              <a:rPr lang="en-US" sz="2400" dirty="0" smtClean="0"/>
              <a:t>-m/examples/demo</a:t>
            </a:r>
          </a:p>
          <a:p>
            <a:r>
              <a:rPr lang="en-US" sz="2400" dirty="0" smtClean="0"/>
              <a:t>Reads specified VTK file or generates a default input uniform structured grid data set</a:t>
            </a:r>
          </a:p>
          <a:p>
            <a:r>
              <a:rPr lang="en-US" sz="2400" dirty="0" smtClean="0"/>
              <a:t>Uses VTK-m’s rendering engine to render input data set to an image file using OS Mesa (or EGL, in development)</a:t>
            </a:r>
          </a:p>
          <a:p>
            <a:r>
              <a:rPr lang="en-US" sz="2400" dirty="0" smtClean="0"/>
              <a:t>Uses VTK-m’s Marching Cubes filter to compute </a:t>
            </a:r>
            <a:r>
              <a:rPr lang="en-US" sz="2400" dirty="0" err="1" smtClean="0"/>
              <a:t>isosurface</a:t>
            </a:r>
            <a:endParaRPr lang="en-US" sz="2400" dirty="0" smtClean="0"/>
          </a:p>
          <a:p>
            <a:r>
              <a:rPr lang="en-US" sz="2400" dirty="0" smtClean="0"/>
              <a:t>Renders output data set to another image file </a:t>
            </a:r>
          </a:p>
          <a:p>
            <a:endParaRPr lang="en-US" sz="2400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8" y="3598888"/>
            <a:ext cx="2926080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53" y="3598888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9180" y="6551420"/>
            <a:ext cx="1918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Rendering of test input data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831980" y="6551417"/>
            <a:ext cx="2088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Rendering of test output data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49108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03"/>
            <a:ext cx="7886700" cy="921832"/>
          </a:xfrm>
        </p:spPr>
        <p:txBody>
          <a:bodyPr/>
          <a:lstStyle/>
          <a:p>
            <a:r>
              <a:rPr lang="en-US" dirty="0" smtClean="0"/>
              <a:t>Demo Part 1: Reading Input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9494" r="33921" b="14021"/>
          <a:stretch/>
        </p:blipFill>
        <p:spPr>
          <a:xfrm>
            <a:off x="1210235" y="1004047"/>
            <a:ext cx="6095437" cy="57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2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8610"/>
            <a:ext cx="7886700" cy="740430"/>
          </a:xfrm>
        </p:spPr>
        <p:txBody>
          <a:bodyPr/>
          <a:lstStyle/>
          <a:p>
            <a:r>
              <a:rPr lang="en-US" dirty="0" smtClean="0"/>
              <a:t>Demo Part 2: Rendering Data Set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11004" r="41961" b="14926"/>
          <a:stretch/>
        </p:blipFill>
        <p:spPr>
          <a:xfrm>
            <a:off x="1219200" y="941292"/>
            <a:ext cx="5156621" cy="55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57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67" y="98610"/>
            <a:ext cx="8318126" cy="928689"/>
          </a:xfrm>
        </p:spPr>
        <p:txBody>
          <a:bodyPr>
            <a:normAutofit/>
          </a:bodyPr>
          <a:lstStyle/>
          <a:p>
            <a:r>
              <a:rPr lang="en-US" dirty="0" smtClean="0"/>
              <a:t>Demo Part 3: Marching Cubes Filter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9" t="38007" r="36569" b="14473"/>
          <a:stretch/>
        </p:blipFill>
        <p:spPr>
          <a:xfrm>
            <a:off x="1395017" y="2303931"/>
            <a:ext cx="5812604" cy="35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30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material is based upon work supported by the U.S. Department </a:t>
            </a:r>
            <a:r>
              <a:rPr lang="en-US" dirty="0" smtClean="0"/>
              <a:t>of Energy</a:t>
            </a:r>
            <a:r>
              <a:rPr lang="en-US" dirty="0"/>
              <a:t>, </a:t>
            </a:r>
            <a:r>
              <a:rPr lang="en-US" dirty="0" smtClean="0"/>
              <a:t>Office </a:t>
            </a:r>
            <a:r>
              <a:rPr lang="en-US" dirty="0"/>
              <a:t>of Science, </a:t>
            </a:r>
            <a:r>
              <a:rPr lang="en-US" dirty="0" smtClean="0"/>
              <a:t>Office </a:t>
            </a:r>
            <a:r>
              <a:rPr lang="en-US" dirty="0"/>
              <a:t>of Advanced </a:t>
            </a:r>
            <a:r>
              <a:rPr lang="en-US" dirty="0" err="1" smtClean="0"/>
              <a:t>Scientic</a:t>
            </a:r>
            <a:r>
              <a:rPr lang="en-US" dirty="0" smtClean="0"/>
              <a:t> </a:t>
            </a:r>
            <a:r>
              <a:rPr lang="en-US" dirty="0"/>
              <a:t>Computing </a:t>
            </a:r>
            <a:r>
              <a:rPr lang="en-US" dirty="0" err="1" smtClean="0"/>
              <a:t>Research,under</a:t>
            </a:r>
            <a:r>
              <a:rPr lang="en-US" dirty="0" smtClean="0"/>
              <a:t> </a:t>
            </a:r>
            <a:r>
              <a:rPr lang="en-US" dirty="0"/>
              <a:t>Award Numbers 14-017566 and 12-015215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SDAV: </a:t>
            </a:r>
            <a:r>
              <a:rPr lang="en-US" dirty="0" smtClean="0"/>
              <a:t>The Scalable </a:t>
            </a:r>
            <a:r>
              <a:rPr lang="en-US" dirty="0"/>
              <a:t>Data Management, Analysis, and Visualization </a:t>
            </a:r>
            <a:r>
              <a:rPr lang="en-US" dirty="0" err="1"/>
              <a:t>SciDAC</a:t>
            </a:r>
            <a:r>
              <a:rPr lang="en-US" dirty="0"/>
              <a:t> </a:t>
            </a:r>
            <a:r>
              <a:rPr lang="en-US" dirty="0" smtClean="0"/>
              <a:t>Institute</a:t>
            </a:r>
          </a:p>
          <a:p>
            <a:pPr lvl="1"/>
            <a:r>
              <a:rPr lang="en-US" dirty="0" err="1" smtClean="0"/>
              <a:t>XVis</a:t>
            </a:r>
            <a:r>
              <a:rPr lang="en-US" dirty="0"/>
              <a:t>: Visualization for the Extreme-Scale Scientific-Computation Ecosystem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0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8100" y="2052868"/>
            <a:ext cx="9067800" cy="2752271"/>
            <a:chOff x="0" y="2086429"/>
            <a:chExt cx="9067800" cy="2752271"/>
          </a:xfrm>
        </p:grpSpPr>
        <p:sp>
          <p:nvSpPr>
            <p:cNvPr id="3" name="Rectangle 2"/>
            <p:cNvSpPr/>
            <p:nvPr/>
          </p:nvSpPr>
          <p:spPr>
            <a:xfrm>
              <a:off x="16002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CPU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4671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GPU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340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MIC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811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A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27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B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243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C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2959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675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391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F</a:t>
              </a:r>
            </a:p>
          </p:txBody>
        </p:sp>
        <p:cxnSp>
          <p:nvCxnSpPr>
            <p:cNvPr id="12" name="Straight Connector 11"/>
            <p:cNvCxnSpPr>
              <a:stCxn id="3" idx="2"/>
              <a:endCxn id="6" idx="0"/>
            </p:cNvCxnSpPr>
            <p:nvPr/>
          </p:nvCxnSpPr>
          <p:spPr>
            <a:xfrm flipH="1">
              <a:off x="1695450" y="2438400"/>
              <a:ext cx="647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3" idx="2"/>
              <a:endCxn id="7" idx="0"/>
            </p:cNvCxnSpPr>
            <p:nvPr/>
          </p:nvCxnSpPr>
          <p:spPr>
            <a:xfrm>
              <a:off x="2343150" y="2438400"/>
              <a:ext cx="723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3" idx="2"/>
              <a:endCxn id="8" idx="0"/>
            </p:cNvCxnSpPr>
            <p:nvPr/>
          </p:nvCxnSpPr>
          <p:spPr>
            <a:xfrm>
              <a:off x="2343150" y="2438400"/>
              <a:ext cx="2095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3" idx="2"/>
              <a:endCxn id="9" idx="0"/>
            </p:cNvCxnSpPr>
            <p:nvPr/>
          </p:nvCxnSpPr>
          <p:spPr>
            <a:xfrm>
              <a:off x="2343150" y="2438400"/>
              <a:ext cx="34671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" idx="2"/>
              <a:endCxn id="10" idx="0"/>
            </p:cNvCxnSpPr>
            <p:nvPr/>
          </p:nvCxnSpPr>
          <p:spPr>
            <a:xfrm>
              <a:off x="2343150" y="2438400"/>
              <a:ext cx="4838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" idx="2"/>
              <a:endCxn id="11" idx="0"/>
            </p:cNvCxnSpPr>
            <p:nvPr/>
          </p:nvCxnSpPr>
          <p:spPr>
            <a:xfrm>
              <a:off x="2343150" y="2438400"/>
              <a:ext cx="62103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" idx="2"/>
              <a:endCxn id="6" idx="0"/>
            </p:cNvCxnSpPr>
            <p:nvPr/>
          </p:nvCxnSpPr>
          <p:spPr>
            <a:xfrm flipH="1">
              <a:off x="1695450" y="2438400"/>
              <a:ext cx="25146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" idx="2"/>
              <a:endCxn id="7" idx="0"/>
            </p:cNvCxnSpPr>
            <p:nvPr/>
          </p:nvCxnSpPr>
          <p:spPr>
            <a:xfrm flipH="1">
              <a:off x="3067050" y="2438400"/>
              <a:ext cx="11430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" idx="2"/>
              <a:endCxn id="8" idx="0"/>
            </p:cNvCxnSpPr>
            <p:nvPr/>
          </p:nvCxnSpPr>
          <p:spPr>
            <a:xfrm>
              <a:off x="4210050" y="2438400"/>
              <a:ext cx="2286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4" idx="2"/>
              <a:endCxn id="9" idx="0"/>
            </p:cNvCxnSpPr>
            <p:nvPr/>
          </p:nvCxnSpPr>
          <p:spPr>
            <a:xfrm>
              <a:off x="4210050" y="2438400"/>
              <a:ext cx="16002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11" idx="0"/>
            </p:cNvCxnSpPr>
            <p:nvPr/>
          </p:nvCxnSpPr>
          <p:spPr>
            <a:xfrm>
              <a:off x="4210050" y="2438400"/>
              <a:ext cx="43434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" idx="2"/>
              <a:endCxn id="10" idx="0"/>
            </p:cNvCxnSpPr>
            <p:nvPr/>
          </p:nvCxnSpPr>
          <p:spPr>
            <a:xfrm>
              <a:off x="4210050" y="2438400"/>
              <a:ext cx="29718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" idx="2"/>
              <a:endCxn id="11" idx="0"/>
            </p:cNvCxnSpPr>
            <p:nvPr/>
          </p:nvCxnSpPr>
          <p:spPr>
            <a:xfrm>
              <a:off x="6076950" y="2438400"/>
              <a:ext cx="2476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" idx="2"/>
              <a:endCxn id="10" idx="0"/>
            </p:cNvCxnSpPr>
            <p:nvPr/>
          </p:nvCxnSpPr>
          <p:spPr>
            <a:xfrm>
              <a:off x="6076950" y="2438400"/>
              <a:ext cx="1104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2"/>
              <a:endCxn id="9" idx="0"/>
            </p:cNvCxnSpPr>
            <p:nvPr/>
          </p:nvCxnSpPr>
          <p:spPr>
            <a:xfrm flipH="1">
              <a:off x="5810250" y="2438400"/>
              <a:ext cx="266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2"/>
              <a:endCxn id="8" idx="0"/>
            </p:cNvCxnSpPr>
            <p:nvPr/>
          </p:nvCxnSpPr>
          <p:spPr>
            <a:xfrm flipH="1">
              <a:off x="4438650" y="2438400"/>
              <a:ext cx="16383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2"/>
              <a:endCxn id="7" idx="0"/>
            </p:cNvCxnSpPr>
            <p:nvPr/>
          </p:nvCxnSpPr>
          <p:spPr>
            <a:xfrm flipH="1">
              <a:off x="3067050" y="2438400"/>
              <a:ext cx="3009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" idx="2"/>
              <a:endCxn id="6" idx="0"/>
            </p:cNvCxnSpPr>
            <p:nvPr/>
          </p:nvCxnSpPr>
          <p:spPr>
            <a:xfrm flipH="1">
              <a:off x="1695450" y="2438400"/>
              <a:ext cx="4381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775" y="4367615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</a:rPr>
                <a:t>Algorithm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0" y="2086429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</a:rPr>
                <a:t>Architecture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00900" y="2104709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???</a:t>
              </a:r>
            </a:p>
          </p:txBody>
        </p:sp>
        <p:cxnSp>
          <p:nvCxnSpPr>
            <p:cNvPr id="33" name="Straight Connector 32"/>
            <p:cNvCxnSpPr>
              <a:stCxn id="32" idx="2"/>
              <a:endCxn id="6" idx="0"/>
            </p:cNvCxnSpPr>
            <p:nvPr/>
          </p:nvCxnSpPr>
          <p:spPr>
            <a:xfrm flipH="1">
              <a:off x="1695450" y="2447609"/>
              <a:ext cx="62484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2"/>
              <a:endCxn id="7" idx="0"/>
            </p:cNvCxnSpPr>
            <p:nvPr/>
          </p:nvCxnSpPr>
          <p:spPr>
            <a:xfrm flipH="1">
              <a:off x="3067050" y="2447609"/>
              <a:ext cx="48768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2" idx="2"/>
              <a:endCxn id="8" idx="0"/>
            </p:cNvCxnSpPr>
            <p:nvPr/>
          </p:nvCxnSpPr>
          <p:spPr>
            <a:xfrm flipH="1">
              <a:off x="4438650" y="2447609"/>
              <a:ext cx="35052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2" idx="2"/>
              <a:endCxn id="9" idx="0"/>
            </p:cNvCxnSpPr>
            <p:nvPr/>
          </p:nvCxnSpPr>
          <p:spPr>
            <a:xfrm flipH="1">
              <a:off x="5810250" y="2447609"/>
              <a:ext cx="21336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2" idx="2"/>
              <a:endCxn id="10" idx="0"/>
            </p:cNvCxnSpPr>
            <p:nvPr/>
          </p:nvCxnSpPr>
          <p:spPr>
            <a:xfrm flipH="1">
              <a:off x="7181850" y="2447609"/>
              <a:ext cx="7620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2" idx="2"/>
              <a:endCxn id="11" idx="0"/>
            </p:cNvCxnSpPr>
            <p:nvPr/>
          </p:nvCxnSpPr>
          <p:spPr>
            <a:xfrm>
              <a:off x="7943850" y="2447609"/>
              <a:ext cx="6096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5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100" y="2052868"/>
            <a:ext cx="9067800" cy="2752271"/>
            <a:chOff x="0" y="3193546"/>
            <a:chExt cx="9067800" cy="2752271"/>
          </a:xfrm>
        </p:grpSpPr>
        <p:sp>
          <p:nvSpPr>
            <p:cNvPr id="3" name="Rectangle 2"/>
            <p:cNvSpPr/>
            <p:nvPr/>
          </p:nvSpPr>
          <p:spPr>
            <a:xfrm>
              <a:off x="16002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CPU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4671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GPU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340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MIC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811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A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27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B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243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C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2959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675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391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F</a:t>
              </a:r>
            </a:p>
          </p:txBody>
        </p:sp>
        <p:cxnSp>
          <p:nvCxnSpPr>
            <p:cNvPr id="12" name="Straight Connector 11"/>
            <p:cNvCxnSpPr>
              <a:stCxn id="3" idx="2"/>
              <a:endCxn id="25" idx="0"/>
            </p:cNvCxnSpPr>
            <p:nvPr/>
          </p:nvCxnSpPr>
          <p:spPr>
            <a:xfrm>
              <a:off x="2343150" y="3545517"/>
              <a:ext cx="27813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" idx="2"/>
              <a:endCxn id="25" idx="0"/>
            </p:cNvCxnSpPr>
            <p:nvPr/>
          </p:nvCxnSpPr>
          <p:spPr>
            <a:xfrm>
              <a:off x="4210050" y="3545517"/>
              <a:ext cx="9144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5" idx="2"/>
              <a:endCxn id="11" idx="0"/>
            </p:cNvCxnSpPr>
            <p:nvPr/>
          </p:nvCxnSpPr>
          <p:spPr>
            <a:xfrm>
              <a:off x="5124450" y="4760090"/>
              <a:ext cx="34290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2"/>
              <a:endCxn id="25" idx="0"/>
            </p:cNvCxnSpPr>
            <p:nvPr/>
          </p:nvCxnSpPr>
          <p:spPr>
            <a:xfrm flipH="1">
              <a:off x="5124450" y="3545517"/>
              <a:ext cx="9525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75" y="547473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</a:rPr>
                <a:t>Algorithm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3193546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</a:rPr>
                <a:t>Backend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00900" y="3211826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???</a:t>
              </a:r>
            </a:p>
          </p:txBody>
        </p:sp>
        <p:cxnSp>
          <p:nvCxnSpPr>
            <p:cNvPr id="19" name="Straight Connector 18"/>
            <p:cNvCxnSpPr>
              <a:stCxn id="25" idx="2"/>
              <a:endCxn id="6" idx="0"/>
            </p:cNvCxnSpPr>
            <p:nvPr/>
          </p:nvCxnSpPr>
          <p:spPr>
            <a:xfrm flipH="1">
              <a:off x="1695450" y="4760090"/>
              <a:ext cx="34290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5" idx="2"/>
              <a:endCxn id="7" idx="0"/>
            </p:cNvCxnSpPr>
            <p:nvPr/>
          </p:nvCxnSpPr>
          <p:spPr>
            <a:xfrm flipH="1">
              <a:off x="3067050" y="4760090"/>
              <a:ext cx="20574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5" idx="2"/>
              <a:endCxn id="8" idx="0"/>
            </p:cNvCxnSpPr>
            <p:nvPr/>
          </p:nvCxnSpPr>
          <p:spPr>
            <a:xfrm flipH="1">
              <a:off x="4438650" y="4760090"/>
              <a:ext cx="6858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5" idx="2"/>
              <a:endCxn id="9" idx="0"/>
            </p:cNvCxnSpPr>
            <p:nvPr/>
          </p:nvCxnSpPr>
          <p:spPr>
            <a:xfrm>
              <a:off x="5124450" y="4760090"/>
              <a:ext cx="6858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5" idx="2"/>
              <a:endCxn id="10" idx="0"/>
            </p:cNvCxnSpPr>
            <p:nvPr/>
          </p:nvCxnSpPr>
          <p:spPr>
            <a:xfrm>
              <a:off x="5124450" y="4760090"/>
              <a:ext cx="20574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8" idx="2"/>
              <a:endCxn id="25" idx="0"/>
            </p:cNvCxnSpPr>
            <p:nvPr/>
          </p:nvCxnSpPr>
          <p:spPr>
            <a:xfrm flipH="1">
              <a:off x="5124450" y="3554726"/>
              <a:ext cx="2819400" cy="519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4438650" y="4074290"/>
              <a:ext cx="13716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Calibri"/>
                </a:rPr>
                <a:t>VTK-m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7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Framework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19314" y="1409700"/>
            <a:ext cx="8229600" cy="4876800"/>
            <a:chOff x="419314" y="1150512"/>
            <a:chExt cx="8229600" cy="4876800"/>
          </a:xfrm>
        </p:grpSpPr>
        <p:sp>
          <p:nvSpPr>
            <p:cNvPr id="3" name="Rounded Rectangle 2"/>
            <p:cNvSpPr/>
            <p:nvPr/>
          </p:nvSpPr>
          <p:spPr bwMode="auto">
            <a:xfrm>
              <a:off x="5181600" y="1302912"/>
              <a:ext cx="2248114" cy="4648200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Calibri"/>
                  <a:cs typeface="Calibri"/>
                </a:rPr>
                <a:t>Execution Environment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latin typeface="Calibri"/>
                <a:cs typeface="Calibri"/>
              </a:endParaRP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Cell Operations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Field Operations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Basic Math</a:t>
              </a:r>
            </a:p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Make Cells</a:t>
              </a: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2552914" y="1302912"/>
              <a:ext cx="2247686" cy="4648200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Calibri"/>
                  <a:cs typeface="Calibri"/>
                </a:rPr>
                <a:t>Control Environment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latin typeface="Calibri"/>
                <a:cs typeface="Calibri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Grid Topology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Array Handle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Invoke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324564" y="2369712"/>
              <a:ext cx="1333500" cy="2514600"/>
            </a:xfrm>
            <a:prstGeom prst="roundRect">
              <a:avLst/>
            </a:prstGeom>
            <a:solidFill>
              <a:srgbClr val="008040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Calibri"/>
                  <a:cs typeface="Calibri"/>
                </a:rPr>
                <a:t>Device Adapter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Allocate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Transfer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Schedule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Sort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Calibri"/>
                  <a:cs typeface="Calibri"/>
                </a:rPr>
                <a:t>…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8115514" y="2484012"/>
              <a:ext cx="533400" cy="22098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latin typeface="Calibri"/>
                  <a:cs typeface="Calibri"/>
                </a:rPr>
                <a:t>Worklet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9314" y="1150512"/>
              <a:ext cx="2133600" cy="1371600"/>
              <a:chOff x="0" y="990600"/>
              <a:chExt cx="2133600" cy="1371600"/>
            </a:xfrm>
          </p:grpSpPr>
          <p:pic>
            <p:nvPicPr>
              <p:cNvPr id="8" name="Picture 7" descr="Captur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990600"/>
                <a:ext cx="1667510" cy="1371600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 bwMode="auto">
              <a:xfrm>
                <a:off x="1524000" y="16764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0" name="Group 9"/>
            <p:cNvGrpSpPr/>
            <p:nvPr/>
          </p:nvGrpSpPr>
          <p:grpSpPr>
            <a:xfrm>
              <a:off x="419314" y="4655712"/>
              <a:ext cx="2133600" cy="1371600"/>
              <a:chOff x="0" y="4495800"/>
              <a:chExt cx="2133600" cy="1371600"/>
            </a:xfrm>
          </p:grpSpPr>
          <p:pic>
            <p:nvPicPr>
              <p:cNvPr id="11" name="Picture 10" descr="Clip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495800"/>
                <a:ext cx="1731645" cy="1371600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 bwMode="auto">
              <a:xfrm flipH="1">
                <a:off x="1524000" y="51816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3" name="Elbow Connector 12"/>
            <p:cNvCxnSpPr>
              <a:endCxn id="6" idx="0"/>
            </p:cNvCxnSpPr>
            <p:nvPr/>
          </p:nvCxnSpPr>
          <p:spPr bwMode="auto">
            <a:xfrm>
              <a:off x="7429714" y="1836312"/>
              <a:ext cx="952500" cy="647700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Elbow Connector 13"/>
            <p:cNvCxnSpPr>
              <a:stCxn id="6" idx="2"/>
            </p:cNvCxnSpPr>
            <p:nvPr/>
          </p:nvCxnSpPr>
          <p:spPr bwMode="auto">
            <a:xfrm rot="5400000">
              <a:off x="7582114" y="4541412"/>
              <a:ext cx="647700" cy="952500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5" name="Picture 14" descr="Captur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714" y="1536345"/>
              <a:ext cx="292467" cy="301752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7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Main Use Cases for VTK-m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I heard VTK-m has an </a:t>
            </a:r>
            <a:r>
              <a:rPr lang="en-US" dirty="0" err="1" smtClean="0"/>
              <a:t>isosurface</a:t>
            </a:r>
            <a:r>
              <a:rPr lang="en-US" dirty="0" smtClean="0"/>
              <a:t> filter. I want to use it in my software</a:t>
            </a:r>
          </a:p>
          <a:p>
            <a:r>
              <a:rPr lang="en-US" dirty="0" smtClean="0"/>
              <a:t>Develop</a:t>
            </a:r>
          </a:p>
          <a:p>
            <a:pPr lvl="1"/>
            <a:r>
              <a:rPr lang="en-US" dirty="0" smtClean="0"/>
              <a:t>I want to make a new filter that computes fields in the same way as my simulation that works well on multicore devices</a:t>
            </a:r>
          </a:p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I have a new idea for a way to do visualization on multicore devices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44" y="365126"/>
            <a:ext cx="8450948" cy="1325563"/>
          </a:xfrm>
        </p:spPr>
        <p:txBody>
          <a:bodyPr/>
          <a:lstStyle/>
          <a:p>
            <a:r>
              <a:rPr lang="en-US" dirty="0" smtClean="0"/>
              <a:t>VTK-m Combining Dax, PISTON, EAVL</a:t>
            </a:r>
            <a:endParaRPr lang="en-US" dirty="0"/>
          </a:p>
        </p:txBody>
      </p:sp>
      <p:pic>
        <p:nvPicPr>
          <p:cNvPr id="3" name="Picture 2" descr="VTKmCompone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" y="2108948"/>
            <a:ext cx="9015196" cy="4038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7621" y="6434878"/>
            <a:ext cx="1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LA-UR16-21111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3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4421</TotalTime>
  <Words>1980</Words>
  <Application>Microsoft Office PowerPoint</Application>
  <PresentationFormat>On-screen Show (4:3)</PresentationFormat>
  <Paragraphs>526</Paragraphs>
  <Slides>45</Slides>
  <Notes>8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Courier New</vt:lpstr>
      <vt:lpstr>Liberation Sans</vt:lpstr>
      <vt:lpstr>Lohit Devanagari</vt:lpstr>
      <vt:lpstr>StarSymbol</vt:lpstr>
      <vt:lpstr>Tw Cen MT</vt:lpstr>
      <vt:lpstr>WenQuanYi Zen Hei</vt:lpstr>
      <vt:lpstr>Wingdings</vt:lpstr>
      <vt:lpstr>Office Theme</vt:lpstr>
      <vt:lpstr>Acrobat Document</vt:lpstr>
      <vt:lpstr>Adapting the Visualization Toolkit for Many-Core Processors with the VTK-m Library</vt:lpstr>
      <vt:lpstr>Outline</vt:lpstr>
      <vt:lpstr>Overview of VTK-m</vt:lpstr>
      <vt:lpstr>Extreme Scale: Threads, Threads Threads!</vt:lpstr>
      <vt:lpstr>Performance Portability</vt:lpstr>
      <vt:lpstr>Performance Portability</vt:lpstr>
      <vt:lpstr>VTK-m Framework</vt:lpstr>
      <vt:lpstr>The Main Use Cases for VTK-m</vt:lpstr>
      <vt:lpstr>VTK-m Combining Dax, PISTON, EAVL</vt:lpstr>
      <vt:lpstr>PowerPoint Presentation</vt:lpstr>
      <vt:lpstr>Applications Using VTK-m</vt:lpstr>
      <vt:lpstr>Isosurface</vt:lpstr>
      <vt:lpstr>Surface Simplification</vt:lpstr>
      <vt:lpstr>Ray Tracing</vt:lpstr>
      <vt:lpstr>Direct Volume Rendering</vt:lpstr>
      <vt:lpstr>PowerPoint Presentation</vt:lpstr>
      <vt:lpstr>Data-Parallel Programming</vt:lpstr>
      <vt:lpstr>Brief Introduction to Data-Parallel Programming</vt:lpstr>
      <vt:lpstr>Simple Numerical Integration </vt:lpstr>
      <vt:lpstr>Isosurface with Marching Cubes – the Naive Way</vt:lpstr>
      <vt:lpstr>Isosurface with Marching Cubes – Optimization</vt:lpstr>
      <vt:lpstr>Isosurface with Marching Cubes Algorithm</vt:lpstr>
      <vt:lpstr>Variations on Isosurface: Cut Surfaces and Threshold</vt:lpstr>
      <vt:lpstr>Introductory Tutorial</vt:lpstr>
      <vt:lpstr>Prerequisites</vt:lpstr>
      <vt:lpstr>Getting, Building, and Running  VTK-m</vt:lpstr>
      <vt:lpstr>ArrayHandle</vt:lpstr>
      <vt:lpstr>Array Handle Storage</vt:lpstr>
      <vt:lpstr>Fancy Array Handles</vt:lpstr>
      <vt:lpstr>DynamicArrayHandle</vt:lpstr>
      <vt:lpstr>A DataSet Has</vt:lpstr>
      <vt:lpstr>Worklet Types</vt:lpstr>
      <vt:lpstr>PowerPoint Presentation</vt:lpstr>
      <vt:lpstr>Elements of a Worklet</vt:lpstr>
      <vt:lpstr>Cell Shapes</vt:lpstr>
      <vt:lpstr>Using Cell Shapes in Worklets</vt:lpstr>
      <vt:lpstr>Cell Operations</vt:lpstr>
      <vt:lpstr>Device Adapter Algorithms</vt:lpstr>
      <vt:lpstr>Worklet Example: Cell Average</vt:lpstr>
      <vt:lpstr>Filter Example: Cell Average</vt:lpstr>
      <vt:lpstr>Demo</vt:lpstr>
      <vt:lpstr>Demo Part 1: Reading Input</vt:lpstr>
      <vt:lpstr>Demo Part 2: Rendering Data Set</vt:lpstr>
      <vt:lpstr>Demo Part 3: Marching Cubes Filter</vt:lpstr>
      <vt:lpstr>Acknowledgements</vt:lpstr>
    </vt:vector>
  </TitlesOfParts>
  <Company>LANL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Adapting the Visualization Toolkit for Many-Core Processors with the VTK-m Library</dc:title>
  <dc:creator>Sewell, Christopher Meyer</dc:creator>
  <cp:lastModifiedBy>Sewell, Christopher Meyer</cp:lastModifiedBy>
  <cp:revision>27</cp:revision>
  <dcterms:created xsi:type="dcterms:W3CDTF">2016-02-19T17:29:47Z</dcterms:created>
  <dcterms:modified xsi:type="dcterms:W3CDTF">2016-03-31T18:57:00Z</dcterms:modified>
</cp:coreProperties>
</file>